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7" r:id="rId2"/>
    <p:sldId id="258" r:id="rId3"/>
    <p:sldId id="259" r:id="rId4"/>
    <p:sldId id="260" r:id="rId5"/>
    <p:sldId id="261" r:id="rId6"/>
    <p:sldId id="262" r:id="rId7"/>
    <p:sldId id="265" r:id="rId8"/>
    <p:sldId id="266" r:id="rId9"/>
    <p:sldId id="268" r:id="rId10"/>
    <p:sldId id="294" r:id="rId11"/>
    <p:sldId id="272" r:id="rId12"/>
    <p:sldId id="276" r:id="rId13"/>
    <p:sldId id="279" r:id="rId14"/>
    <p:sldId id="291" r:id="rId15"/>
  </p:sldIdLst>
  <p:sldSz cx="12190413" cy="6858000"/>
  <p:notesSz cx="6858000" cy="9144000"/>
  <p:embeddedFontLst>
    <p:embeddedFont>
      <p:font typeface="Calibri" pitchFamily="34" charset="0"/>
      <p:regular r:id="rId16"/>
      <p:bold r:id="rId17"/>
      <p:italic r:id="rId18"/>
      <p:boldItalic r:id="rId19"/>
    </p:embeddedFont>
    <p:embeddedFont>
      <p:font typeface="微软雅黑" pitchFamily="34" charset="-122"/>
      <p:regular r:id="rId20"/>
      <p:bold r:id="rId21"/>
    </p:embeddedFont>
    <p:embeddedFont>
      <p:font typeface="华文黑体" charset="-122"/>
      <p:regular r:id="rId22"/>
    </p:embeddedFont>
  </p:embeddedFontLst>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F0"/>
    <a:srgbClr val="49C1AD"/>
    <a:srgbClr val="A8CF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5" d="100"/>
          <a:sy n="75" d="100"/>
        </p:scale>
        <p:origin x="-50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jpg>
</file>

<file path=ppt/media/image10.jpeg>
</file>

<file path=ppt/media/image11.png>
</file>

<file path=ppt/media/image12.jpeg>
</file>

<file path=ppt/media/image13.jpg>
</file>

<file path=ppt/media/image2.png>
</file>

<file path=ppt/media/image3.jpg>
</file>

<file path=ppt/media/image4.png>
</file>

<file path=ppt/media/image5.png>
</file>

<file path=ppt/media/image6.jpg>
</file>

<file path=ppt/media/image7.jpg>
</file>

<file path=ppt/media/image8.jpg>
</file>

<file path=ppt/media/image9.jp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64380610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E4E4DBB-1429-4F3E-9FF1-7F51942B8A69}" type="datetimeFigureOut">
              <a:rPr lang="zh-CN" altLang="en-US" smtClean="0"/>
              <a:t>2016/12/22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23362185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8049" y="274639"/>
            <a:ext cx="2742843"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521" y="274639"/>
            <a:ext cx="8025355"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E4E4DBB-1429-4F3E-9FF1-7F51942B8A69}" type="datetimeFigureOut">
              <a:rPr lang="zh-CN" altLang="en-US" smtClean="0"/>
              <a:t>2016/12/22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407228309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cxnSp>
        <p:nvCxnSpPr>
          <p:cNvPr id="7" name="直接连接符 6"/>
          <p:cNvCxnSpPr/>
          <p:nvPr userDrawn="1"/>
        </p:nvCxnSpPr>
        <p:spPr>
          <a:xfrm>
            <a:off x="2926854" y="757084"/>
            <a:ext cx="6840760" cy="0"/>
          </a:xfrm>
          <a:prstGeom prst="line">
            <a:avLst/>
          </a:prstGeom>
          <a:ln>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8" name="平行四边形 7"/>
          <p:cNvSpPr/>
          <p:nvPr userDrawn="1"/>
        </p:nvSpPr>
        <p:spPr>
          <a:xfrm>
            <a:off x="8975526" y="548680"/>
            <a:ext cx="1296144" cy="216024"/>
          </a:xfrm>
          <a:prstGeom prst="parallelogram">
            <a:avLst>
              <a:gd name="adj" fmla="val 7262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latin typeface="HelveticaNeueLT Pro 67 MdCn" pitchFamily="34" charset="0"/>
              </a:rPr>
              <a:t>Innovation</a:t>
            </a:r>
            <a:endParaRPr lang="zh-CN" altLang="en-US" sz="1100" dirty="0">
              <a:latin typeface="HelveticaNeueLT Pro 67 MdCn" pitchFamily="34" charset="0"/>
            </a:endParaRPr>
          </a:p>
        </p:txBody>
      </p:sp>
      <p:sp>
        <p:nvSpPr>
          <p:cNvPr id="9" name="平行四边形 8"/>
          <p:cNvSpPr/>
          <p:nvPr userDrawn="1"/>
        </p:nvSpPr>
        <p:spPr>
          <a:xfrm>
            <a:off x="10055646" y="548680"/>
            <a:ext cx="1296144" cy="216024"/>
          </a:xfrm>
          <a:prstGeom prst="parallelogram">
            <a:avLst>
              <a:gd name="adj" fmla="val 72620"/>
            </a:avLst>
          </a:prstGeom>
          <a:solidFill>
            <a:srgbClr val="A8CF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dirty="0" smtClean="0">
                <a:latin typeface="HelveticaNeueLT Pro 67 MdCn" pitchFamily="34" charset="0"/>
              </a:rPr>
              <a:t>Professional</a:t>
            </a:r>
            <a:endParaRPr lang="zh-CN" altLang="en-US" sz="1100" dirty="0">
              <a:latin typeface="HelveticaNeueLT Pro 67 MdCn" pitchFamily="34" charset="0"/>
            </a:endParaRPr>
          </a:p>
        </p:txBody>
      </p:sp>
      <p:grpSp>
        <p:nvGrpSpPr>
          <p:cNvPr id="10" name="组合 9"/>
          <p:cNvGrpSpPr/>
          <p:nvPr userDrawn="1"/>
        </p:nvGrpSpPr>
        <p:grpSpPr>
          <a:xfrm>
            <a:off x="9333263" y="6352959"/>
            <a:ext cx="1876814" cy="706386"/>
            <a:chOff x="9625016" y="6352959"/>
            <a:chExt cx="1876814" cy="706386"/>
          </a:xfrm>
        </p:grpSpPr>
        <p:sp>
          <p:nvSpPr>
            <p:cNvPr id="11" name="矩形 10"/>
            <p:cNvSpPr/>
            <p:nvPr userDrawn="1"/>
          </p:nvSpPr>
          <p:spPr>
            <a:xfrm rot="18900000">
              <a:off x="10502847" y="6352959"/>
              <a:ext cx="413792" cy="413793"/>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HelveticaNeueLT Pro 67 MdCn" pitchFamily="34" charset="0"/>
              </a:endParaRPr>
            </a:p>
          </p:txBody>
        </p:sp>
        <p:sp>
          <p:nvSpPr>
            <p:cNvPr id="12" name="矩形 19"/>
            <p:cNvSpPr/>
            <p:nvPr userDrawn="1"/>
          </p:nvSpPr>
          <p:spPr>
            <a:xfrm rot="18900000">
              <a:off x="10795399" y="6645553"/>
              <a:ext cx="413792" cy="413792"/>
            </a:xfrm>
            <a:custGeom>
              <a:avLst/>
              <a:gdLst/>
              <a:ahLst/>
              <a:cxnLst/>
              <a:rect l="l" t="t" r="r" b="b"/>
              <a:pathLst>
                <a:path w="413792" h="413792">
                  <a:moveTo>
                    <a:pt x="413792" y="0"/>
                  </a:moveTo>
                  <a:lnTo>
                    <a:pt x="413792" y="413792"/>
                  </a:lnTo>
                  <a:lnTo>
                    <a:pt x="0"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latin typeface="微软雅黑" pitchFamily="34" charset="-122"/>
                <a:ea typeface="微软雅黑" pitchFamily="34" charset="-122"/>
              </a:endParaRPr>
            </a:p>
          </p:txBody>
        </p:sp>
        <p:sp>
          <p:nvSpPr>
            <p:cNvPr id="13" name="矩形 12"/>
            <p:cNvSpPr/>
            <p:nvPr userDrawn="1"/>
          </p:nvSpPr>
          <p:spPr>
            <a:xfrm rot="18900000">
              <a:off x="11088038" y="6352959"/>
              <a:ext cx="413792" cy="413793"/>
            </a:xfrm>
            <a:prstGeom prst="rect">
              <a:avLst/>
            </a:prstGeom>
            <a:solidFill>
              <a:srgbClr val="A8CF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24"/>
            <p:cNvSpPr/>
            <p:nvPr userDrawn="1"/>
          </p:nvSpPr>
          <p:spPr>
            <a:xfrm rot="18900000">
              <a:off x="10210207" y="6645553"/>
              <a:ext cx="413791" cy="413791"/>
            </a:xfrm>
            <a:custGeom>
              <a:avLst/>
              <a:gdLst/>
              <a:ahLst/>
              <a:cxnLst/>
              <a:rect l="l" t="t" r="r" b="b"/>
              <a:pathLst>
                <a:path w="413791" h="413791">
                  <a:moveTo>
                    <a:pt x="413790" y="0"/>
                  </a:moveTo>
                  <a:lnTo>
                    <a:pt x="413791" y="413791"/>
                  </a:lnTo>
                  <a:lnTo>
                    <a:pt x="0" y="0"/>
                  </a:lnTo>
                  <a:close/>
                </a:path>
              </a:pathLst>
            </a:custGeom>
            <a:solidFill>
              <a:srgbClr val="49C1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25"/>
            <p:cNvSpPr/>
            <p:nvPr userDrawn="1"/>
          </p:nvSpPr>
          <p:spPr>
            <a:xfrm rot="18900000">
              <a:off x="9625016" y="6645554"/>
              <a:ext cx="413790" cy="413790"/>
            </a:xfrm>
            <a:custGeom>
              <a:avLst/>
              <a:gdLst/>
              <a:ahLst/>
              <a:cxnLst/>
              <a:rect l="l" t="t" r="r" b="b"/>
              <a:pathLst>
                <a:path w="413790" h="413790">
                  <a:moveTo>
                    <a:pt x="413790" y="0"/>
                  </a:moveTo>
                  <a:lnTo>
                    <a:pt x="413790" y="413790"/>
                  </a:lnTo>
                  <a:lnTo>
                    <a:pt x="0"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5557431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2959" y="4406901"/>
            <a:ext cx="10361851"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2959" y="2906713"/>
            <a:ext cx="10361851"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E4E4DBB-1429-4F3E-9FF1-7F51942B8A69}" type="datetimeFigureOut">
              <a:rPr lang="zh-CN" altLang="en-US" smtClean="0"/>
              <a:t>2016/12/22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681452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521" y="1600201"/>
            <a:ext cx="538409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6793" y="1600201"/>
            <a:ext cx="538409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E4E4DBB-1429-4F3E-9FF1-7F51942B8A69}" type="datetimeFigureOut">
              <a:rPr lang="zh-CN" altLang="en-US" smtClean="0"/>
              <a:t>2016/12/22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2927814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521" y="1535113"/>
            <a:ext cx="538621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521" y="2174875"/>
            <a:ext cx="5386216"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2561" y="1535113"/>
            <a:ext cx="538833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2561" y="2174875"/>
            <a:ext cx="538833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E4E4DBB-1429-4F3E-9FF1-7F51942B8A69}" type="datetimeFigureOut">
              <a:rPr lang="zh-CN" altLang="en-US" smtClean="0"/>
              <a:t>2016/12/22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23098100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E4E4DBB-1429-4F3E-9FF1-7F51942B8A69}" type="datetimeFigureOut">
              <a:rPr lang="zh-CN" altLang="en-US" smtClean="0"/>
              <a:t>2016/12/22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3954020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E4E4DBB-1429-4F3E-9FF1-7F51942B8A69}" type="datetimeFigureOut">
              <a:rPr lang="zh-CN" altLang="en-US" smtClean="0"/>
              <a:t>2016/12/22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1525540232"/>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521" y="273050"/>
            <a:ext cx="4010562"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113" y="273051"/>
            <a:ext cx="6814779"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521" y="1435101"/>
            <a:ext cx="401056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E4E4DBB-1429-4F3E-9FF1-7F51942B8A69}" type="datetimeFigureOut">
              <a:rPr lang="zh-CN" altLang="en-US" smtClean="0"/>
              <a:t>2016/12/22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807393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406" y="4800600"/>
            <a:ext cx="7314248"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406" y="612775"/>
            <a:ext cx="7314248"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406" y="5367338"/>
            <a:ext cx="731424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E4E4DBB-1429-4F3E-9FF1-7F51942B8A69}" type="datetimeFigureOut">
              <a:rPr lang="zh-CN" altLang="en-US" smtClean="0"/>
              <a:t>2016/12/22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2939497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521" y="274638"/>
            <a:ext cx="10971372"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521" y="1600201"/>
            <a:ext cx="10971372"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09521" y="6356351"/>
            <a:ext cx="284443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4E4DBB-1429-4F3E-9FF1-7F51942B8A69}" type="datetimeFigureOut">
              <a:rPr lang="zh-CN" altLang="en-US" smtClean="0"/>
              <a:t>2016/12/22</a:t>
            </a:fld>
            <a:endParaRPr lang="zh-CN" altLang="en-US"/>
          </a:p>
        </p:txBody>
      </p:sp>
      <p:sp>
        <p:nvSpPr>
          <p:cNvPr id="5" name="页脚占位符 4"/>
          <p:cNvSpPr>
            <a:spLocks noGrp="1"/>
          </p:cNvSpPr>
          <p:nvPr>
            <p:ph type="ftr" sz="quarter" idx="3"/>
          </p:nvPr>
        </p:nvSpPr>
        <p:spPr>
          <a:xfrm>
            <a:off x="4165058" y="6356351"/>
            <a:ext cx="386029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6463" y="6356351"/>
            <a:ext cx="284443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EEDA19-2E23-4955-8178-4E72EE97BF09}" type="slidenum">
              <a:rPr lang="zh-CN" altLang="en-US" smtClean="0"/>
              <a:t>‹#›</a:t>
            </a:fld>
            <a:endParaRPr lang="zh-CN" altLang="en-US"/>
          </a:p>
        </p:txBody>
      </p:sp>
    </p:spTree>
    <p:extLst>
      <p:ext uri="{BB962C8B-B14F-4D97-AF65-F5344CB8AC3E}">
        <p14:creationId xmlns:p14="http://schemas.microsoft.com/office/powerpoint/2010/main" val="1682964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流程图: 过程 6"/>
          <p:cNvSpPr/>
          <p:nvPr/>
        </p:nvSpPr>
        <p:spPr>
          <a:xfrm>
            <a:off x="4367014" y="836712"/>
            <a:ext cx="7967415" cy="4320480"/>
          </a:xfrm>
          <a:custGeom>
            <a:avLst/>
            <a:gdLst>
              <a:gd name="connsiteX0" fmla="*/ 0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0 h 10000"/>
              <a:gd name="connsiteX0" fmla="*/ 2034 w 10000"/>
              <a:gd name="connsiteY0" fmla="*/ 0 h 10000"/>
              <a:gd name="connsiteX1" fmla="*/ 10000 w 10000"/>
              <a:gd name="connsiteY1" fmla="*/ 0 h 10000"/>
              <a:gd name="connsiteX2" fmla="*/ 10000 w 10000"/>
              <a:gd name="connsiteY2" fmla="*/ 10000 h 10000"/>
              <a:gd name="connsiteX3" fmla="*/ 0 w 10000"/>
              <a:gd name="connsiteY3" fmla="*/ 10000 h 10000"/>
              <a:gd name="connsiteX4" fmla="*/ 2034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2034" y="0"/>
                </a:moveTo>
                <a:lnTo>
                  <a:pt x="10000" y="0"/>
                </a:lnTo>
                <a:lnTo>
                  <a:pt x="10000" y="10000"/>
                </a:lnTo>
                <a:lnTo>
                  <a:pt x="0" y="10000"/>
                </a:lnTo>
                <a:lnTo>
                  <a:pt x="2034" y="0"/>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19933" y="1124744"/>
            <a:ext cx="6984776" cy="3744416"/>
          </a:xfrm>
          <a:custGeom>
            <a:avLst/>
            <a:gdLst>
              <a:gd name="connsiteX0" fmla="*/ 0 w 6984776"/>
              <a:gd name="connsiteY0" fmla="*/ 0 h 3744416"/>
              <a:gd name="connsiteX1" fmla="*/ 6984776 w 6984776"/>
              <a:gd name="connsiteY1" fmla="*/ 0 h 3744416"/>
              <a:gd name="connsiteX2" fmla="*/ 6984776 w 6984776"/>
              <a:gd name="connsiteY2" fmla="*/ 3744416 h 3744416"/>
              <a:gd name="connsiteX3" fmla="*/ 0 w 6984776"/>
              <a:gd name="connsiteY3" fmla="*/ 3744416 h 3744416"/>
              <a:gd name="connsiteX4" fmla="*/ 0 w 6984776"/>
              <a:gd name="connsiteY4" fmla="*/ 0 h 3744416"/>
              <a:gd name="connsiteX0" fmla="*/ 0 w 6984776"/>
              <a:gd name="connsiteY0" fmla="*/ 0 h 3744416"/>
              <a:gd name="connsiteX1" fmla="*/ 6984776 w 6984776"/>
              <a:gd name="connsiteY1" fmla="*/ 0 h 3744416"/>
              <a:gd name="connsiteX2" fmla="*/ 5607389 w 6984776"/>
              <a:gd name="connsiteY2" fmla="*/ 3744416 h 3744416"/>
              <a:gd name="connsiteX3" fmla="*/ 0 w 6984776"/>
              <a:gd name="connsiteY3" fmla="*/ 3744416 h 3744416"/>
              <a:gd name="connsiteX4" fmla="*/ 0 w 6984776"/>
              <a:gd name="connsiteY4" fmla="*/ 0 h 3744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4776" h="3744416">
                <a:moveTo>
                  <a:pt x="0" y="0"/>
                </a:moveTo>
                <a:lnTo>
                  <a:pt x="6984776" y="0"/>
                </a:lnTo>
                <a:lnTo>
                  <a:pt x="5607389" y="3744416"/>
                </a:lnTo>
                <a:lnTo>
                  <a:pt x="0" y="3744416"/>
                </a:lnTo>
                <a:lnTo>
                  <a:pt x="0" y="0"/>
                </a:lnTo>
                <a:close/>
              </a:path>
            </a:pathLst>
          </a:custGeom>
          <a:gradFill flip="none" rotWithShape="1">
            <a:gsLst>
              <a:gs pos="48000">
                <a:srgbClr val="49C1AD">
                  <a:alpha val="80000"/>
                </a:srgbClr>
              </a:gs>
              <a:gs pos="0">
                <a:srgbClr val="00B0F0">
                  <a:alpha val="80000"/>
                </a:srgbClr>
              </a:gs>
              <a:gs pos="100000">
                <a:srgbClr val="A8CF38">
                  <a:alpha val="8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dirty="0">
              <a:solidFill>
                <a:schemeClr val="bg1"/>
              </a:solidFill>
              <a:latin typeface="HelveticaNeueLT Pro 67 MdCn" pitchFamily="34" charset="0"/>
              <a:ea typeface="微软雅黑" pitchFamily="34" charset="-122"/>
            </a:endParaRPr>
          </a:p>
        </p:txBody>
      </p:sp>
      <p:sp>
        <p:nvSpPr>
          <p:cNvPr id="11" name="TextBox 10"/>
          <p:cNvSpPr txBox="1"/>
          <p:nvPr/>
        </p:nvSpPr>
        <p:spPr>
          <a:xfrm>
            <a:off x="622598" y="1255668"/>
            <a:ext cx="2890535" cy="1785104"/>
          </a:xfrm>
          <a:prstGeom prst="rect">
            <a:avLst/>
          </a:prstGeom>
          <a:noFill/>
        </p:spPr>
        <p:txBody>
          <a:bodyPr wrap="none" rtlCol="0">
            <a:spAutoFit/>
          </a:bodyPr>
          <a:lstStyle/>
          <a:p>
            <a:r>
              <a:rPr lang="en-US" altLang="zh-CN" sz="11000" dirty="0" smtClean="0">
                <a:solidFill>
                  <a:schemeClr val="bg1"/>
                </a:solidFill>
                <a:effectLst>
                  <a:outerShdw blurRad="101600" dist="76200" dir="8100000" algn="tr" rotWithShape="0">
                    <a:schemeClr val="tx1">
                      <a:alpha val="15000"/>
                    </a:schemeClr>
                  </a:outerShdw>
                </a:effectLst>
                <a:latin typeface="HelveticaNeueLT Pro 67 MdCn" pitchFamily="34" charset="0"/>
              </a:rPr>
              <a:t>2016</a:t>
            </a:r>
            <a:endParaRPr lang="zh-CN" altLang="en-US" sz="11000" dirty="0">
              <a:solidFill>
                <a:schemeClr val="bg1"/>
              </a:solidFill>
              <a:effectLst>
                <a:outerShdw blurRad="101600" dist="76200" dir="8100000" algn="tr" rotWithShape="0">
                  <a:schemeClr val="tx1">
                    <a:alpha val="15000"/>
                  </a:schemeClr>
                </a:outerShdw>
              </a:effectLst>
              <a:latin typeface="HelveticaNeueLT Pro 67 MdCn" pitchFamily="34" charset="0"/>
            </a:endParaRPr>
          </a:p>
        </p:txBody>
      </p:sp>
      <p:sp>
        <p:nvSpPr>
          <p:cNvPr id="13" name="直角三角形 12"/>
          <p:cNvSpPr/>
          <p:nvPr/>
        </p:nvSpPr>
        <p:spPr>
          <a:xfrm>
            <a:off x="5951190" y="576040"/>
            <a:ext cx="1248087" cy="288032"/>
          </a:xfrm>
          <a:custGeom>
            <a:avLst/>
            <a:gdLst>
              <a:gd name="connsiteX0" fmla="*/ 0 w 1177602"/>
              <a:gd name="connsiteY0" fmla="*/ 288032 h 288032"/>
              <a:gd name="connsiteX1" fmla="*/ 0 w 1177602"/>
              <a:gd name="connsiteY1" fmla="*/ 0 h 288032"/>
              <a:gd name="connsiteX2" fmla="*/ 1177602 w 1177602"/>
              <a:gd name="connsiteY2" fmla="*/ 288032 h 288032"/>
              <a:gd name="connsiteX3" fmla="*/ 0 w 1177602"/>
              <a:gd name="connsiteY3" fmla="*/ 288032 h 288032"/>
              <a:gd name="connsiteX0" fmla="*/ 0 w 1248087"/>
              <a:gd name="connsiteY0" fmla="*/ 289937 h 289937"/>
              <a:gd name="connsiteX1" fmla="*/ 70485 w 1248087"/>
              <a:gd name="connsiteY1" fmla="*/ 0 h 289937"/>
              <a:gd name="connsiteX2" fmla="*/ 1248087 w 1248087"/>
              <a:gd name="connsiteY2" fmla="*/ 288032 h 289937"/>
              <a:gd name="connsiteX3" fmla="*/ 0 w 1248087"/>
              <a:gd name="connsiteY3" fmla="*/ 289937 h 289937"/>
              <a:gd name="connsiteX0" fmla="*/ 0 w 1248087"/>
              <a:gd name="connsiteY0" fmla="*/ 288032 h 288032"/>
              <a:gd name="connsiteX1" fmla="*/ 104775 w 1248087"/>
              <a:gd name="connsiteY1" fmla="*/ 0 h 288032"/>
              <a:gd name="connsiteX2" fmla="*/ 1248087 w 1248087"/>
              <a:gd name="connsiteY2" fmla="*/ 286127 h 288032"/>
              <a:gd name="connsiteX3" fmla="*/ 0 w 1248087"/>
              <a:gd name="connsiteY3" fmla="*/ 288032 h 288032"/>
              <a:gd name="connsiteX0" fmla="*/ 0 w 1131882"/>
              <a:gd name="connsiteY0" fmla="*/ 288032 h 288032"/>
              <a:gd name="connsiteX1" fmla="*/ 104775 w 1131882"/>
              <a:gd name="connsiteY1" fmla="*/ 0 h 288032"/>
              <a:gd name="connsiteX2" fmla="*/ 1131882 w 1131882"/>
              <a:gd name="connsiteY2" fmla="*/ 228977 h 288032"/>
              <a:gd name="connsiteX3" fmla="*/ 0 w 1131882"/>
              <a:gd name="connsiteY3" fmla="*/ 288032 h 288032"/>
              <a:gd name="connsiteX0" fmla="*/ 0 w 1248087"/>
              <a:gd name="connsiteY0" fmla="*/ 288032 h 288032"/>
              <a:gd name="connsiteX1" fmla="*/ 104775 w 1248087"/>
              <a:gd name="connsiteY1" fmla="*/ 0 h 288032"/>
              <a:gd name="connsiteX2" fmla="*/ 1248087 w 1248087"/>
              <a:gd name="connsiteY2" fmla="*/ 288032 h 288032"/>
              <a:gd name="connsiteX3" fmla="*/ 0 w 1248087"/>
              <a:gd name="connsiteY3" fmla="*/ 288032 h 288032"/>
            </a:gdLst>
            <a:ahLst/>
            <a:cxnLst>
              <a:cxn ang="0">
                <a:pos x="connsiteX0" y="connsiteY0"/>
              </a:cxn>
              <a:cxn ang="0">
                <a:pos x="connsiteX1" y="connsiteY1"/>
              </a:cxn>
              <a:cxn ang="0">
                <a:pos x="connsiteX2" y="connsiteY2"/>
              </a:cxn>
              <a:cxn ang="0">
                <a:pos x="connsiteX3" y="connsiteY3"/>
              </a:cxn>
            </a:cxnLst>
            <a:rect l="l" t="t" r="r" b="b"/>
            <a:pathLst>
              <a:path w="1248087" h="288032">
                <a:moveTo>
                  <a:pt x="0" y="288032"/>
                </a:moveTo>
                <a:lnTo>
                  <a:pt x="104775" y="0"/>
                </a:lnTo>
                <a:lnTo>
                  <a:pt x="1248087" y="288032"/>
                </a:lnTo>
                <a:lnTo>
                  <a:pt x="0" y="288032"/>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直角三角形 12"/>
          <p:cNvSpPr/>
          <p:nvPr/>
        </p:nvSpPr>
        <p:spPr>
          <a:xfrm>
            <a:off x="4222998" y="5157192"/>
            <a:ext cx="1383342" cy="288032"/>
          </a:xfrm>
          <a:custGeom>
            <a:avLst/>
            <a:gdLst>
              <a:gd name="connsiteX0" fmla="*/ 0 w 1177602"/>
              <a:gd name="connsiteY0" fmla="*/ 288032 h 288032"/>
              <a:gd name="connsiteX1" fmla="*/ 0 w 1177602"/>
              <a:gd name="connsiteY1" fmla="*/ 0 h 288032"/>
              <a:gd name="connsiteX2" fmla="*/ 1177602 w 1177602"/>
              <a:gd name="connsiteY2" fmla="*/ 288032 h 288032"/>
              <a:gd name="connsiteX3" fmla="*/ 0 w 1177602"/>
              <a:gd name="connsiteY3" fmla="*/ 288032 h 288032"/>
              <a:gd name="connsiteX0" fmla="*/ 0 w 1248087"/>
              <a:gd name="connsiteY0" fmla="*/ 289937 h 289937"/>
              <a:gd name="connsiteX1" fmla="*/ 70485 w 1248087"/>
              <a:gd name="connsiteY1" fmla="*/ 0 h 289937"/>
              <a:gd name="connsiteX2" fmla="*/ 1248087 w 1248087"/>
              <a:gd name="connsiteY2" fmla="*/ 288032 h 289937"/>
              <a:gd name="connsiteX3" fmla="*/ 0 w 1248087"/>
              <a:gd name="connsiteY3" fmla="*/ 289937 h 289937"/>
              <a:gd name="connsiteX0" fmla="*/ 0 w 1248087"/>
              <a:gd name="connsiteY0" fmla="*/ 288032 h 288032"/>
              <a:gd name="connsiteX1" fmla="*/ 104775 w 1248087"/>
              <a:gd name="connsiteY1" fmla="*/ 0 h 288032"/>
              <a:gd name="connsiteX2" fmla="*/ 1248087 w 1248087"/>
              <a:gd name="connsiteY2" fmla="*/ 286127 h 288032"/>
              <a:gd name="connsiteX3" fmla="*/ 0 w 1248087"/>
              <a:gd name="connsiteY3" fmla="*/ 288032 h 288032"/>
              <a:gd name="connsiteX0" fmla="*/ 0 w 1131882"/>
              <a:gd name="connsiteY0" fmla="*/ 288032 h 288032"/>
              <a:gd name="connsiteX1" fmla="*/ 104775 w 1131882"/>
              <a:gd name="connsiteY1" fmla="*/ 0 h 288032"/>
              <a:gd name="connsiteX2" fmla="*/ 1131882 w 1131882"/>
              <a:gd name="connsiteY2" fmla="*/ 228977 h 288032"/>
              <a:gd name="connsiteX3" fmla="*/ 0 w 1131882"/>
              <a:gd name="connsiteY3" fmla="*/ 288032 h 288032"/>
              <a:gd name="connsiteX0" fmla="*/ 0 w 1248087"/>
              <a:gd name="connsiteY0" fmla="*/ 288032 h 288032"/>
              <a:gd name="connsiteX1" fmla="*/ 104775 w 1248087"/>
              <a:gd name="connsiteY1" fmla="*/ 0 h 288032"/>
              <a:gd name="connsiteX2" fmla="*/ 1248087 w 1248087"/>
              <a:gd name="connsiteY2" fmla="*/ 288032 h 288032"/>
              <a:gd name="connsiteX3" fmla="*/ 0 w 1248087"/>
              <a:gd name="connsiteY3" fmla="*/ 288032 h 288032"/>
              <a:gd name="connsiteX0" fmla="*/ 0 w 1383342"/>
              <a:gd name="connsiteY0" fmla="*/ 288032 h 288032"/>
              <a:gd name="connsiteX1" fmla="*/ 104775 w 1383342"/>
              <a:gd name="connsiteY1" fmla="*/ 0 h 288032"/>
              <a:gd name="connsiteX2" fmla="*/ 1383342 w 1383342"/>
              <a:gd name="connsiteY2" fmla="*/ 377 h 288032"/>
              <a:gd name="connsiteX3" fmla="*/ 0 w 1383342"/>
              <a:gd name="connsiteY3" fmla="*/ 288032 h 288032"/>
            </a:gdLst>
            <a:ahLst/>
            <a:cxnLst>
              <a:cxn ang="0">
                <a:pos x="connsiteX0" y="connsiteY0"/>
              </a:cxn>
              <a:cxn ang="0">
                <a:pos x="connsiteX1" y="connsiteY1"/>
              </a:cxn>
              <a:cxn ang="0">
                <a:pos x="connsiteX2" y="connsiteY2"/>
              </a:cxn>
              <a:cxn ang="0">
                <a:pos x="connsiteX3" y="connsiteY3"/>
              </a:cxn>
            </a:cxnLst>
            <a:rect l="l" t="t" r="r" b="b"/>
            <a:pathLst>
              <a:path w="1383342" h="288032">
                <a:moveTo>
                  <a:pt x="0" y="288032"/>
                </a:moveTo>
                <a:lnTo>
                  <a:pt x="104775" y="0"/>
                </a:lnTo>
                <a:lnTo>
                  <a:pt x="1383342" y="377"/>
                </a:lnTo>
                <a:lnTo>
                  <a:pt x="0" y="288032"/>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9"/>
          <p:cNvSpPr txBox="1"/>
          <p:nvPr/>
        </p:nvSpPr>
        <p:spPr>
          <a:xfrm>
            <a:off x="478582" y="2699916"/>
            <a:ext cx="3416320" cy="646331"/>
          </a:xfrm>
          <a:prstGeom prst="rect">
            <a:avLst/>
          </a:prstGeom>
          <a:noFill/>
        </p:spPr>
        <p:txBody>
          <a:bodyPr wrap="none" rtlCol="0">
            <a:spAutoFit/>
          </a:bodyPr>
          <a:lstStyle/>
          <a:p>
            <a:r>
              <a:rPr lang="zh-CN" altLang="en-US" sz="3600" b="1" dirty="0">
                <a:solidFill>
                  <a:schemeClr val="bg1"/>
                </a:solidFill>
                <a:latin typeface="微软雅黑" pitchFamily="34" charset="-122"/>
                <a:ea typeface="微软雅黑" pitchFamily="34" charset="-122"/>
              </a:rPr>
              <a:t>计算机系统基础</a:t>
            </a:r>
            <a:endParaRPr lang="zh-CN" altLang="en-US" sz="3600" b="1" dirty="0">
              <a:solidFill>
                <a:schemeClr val="bg1"/>
              </a:solidFill>
              <a:latin typeface="微软雅黑" pitchFamily="34" charset="-122"/>
              <a:ea typeface="微软雅黑" pitchFamily="34" charset="-122"/>
            </a:endParaRPr>
          </a:p>
        </p:txBody>
      </p:sp>
      <p:sp>
        <p:nvSpPr>
          <p:cNvPr id="18" name="TextBox 17"/>
          <p:cNvSpPr txBox="1"/>
          <p:nvPr/>
        </p:nvSpPr>
        <p:spPr>
          <a:xfrm>
            <a:off x="2854846" y="3609895"/>
            <a:ext cx="2358338" cy="923330"/>
          </a:xfrm>
          <a:prstGeom prst="rect">
            <a:avLst/>
          </a:prstGeom>
          <a:noFill/>
        </p:spPr>
        <p:txBody>
          <a:bodyPr wrap="none" rtlCol="0">
            <a:spAutoFit/>
          </a:bodyPr>
          <a:lstStyle/>
          <a:p>
            <a:pPr lvl="0"/>
            <a:r>
              <a:rPr lang="zh-CN" altLang="en-US" dirty="0" smtClean="0">
                <a:solidFill>
                  <a:schemeClr val="bg1"/>
                </a:solidFill>
                <a:latin typeface="微软雅黑" pitchFamily="34" charset="-122"/>
                <a:ea typeface="微软雅黑" pitchFamily="34" charset="-122"/>
              </a:rPr>
              <a:t>班级：</a:t>
            </a:r>
            <a:r>
              <a:rPr lang="en-US" altLang="zh-CN" dirty="0" smtClean="0">
                <a:solidFill>
                  <a:schemeClr val="bg1"/>
                </a:solidFill>
                <a:latin typeface="微软雅黑" pitchFamily="34" charset="-122"/>
                <a:ea typeface="微软雅黑" pitchFamily="34" charset="-122"/>
              </a:rPr>
              <a:t>15</a:t>
            </a:r>
            <a:r>
              <a:rPr lang="zh-CN" altLang="en-US" dirty="0" smtClean="0">
                <a:solidFill>
                  <a:schemeClr val="bg1"/>
                </a:solidFill>
                <a:latin typeface="微软雅黑" pitchFamily="34" charset="-122"/>
                <a:ea typeface="微软雅黑" pitchFamily="34" charset="-122"/>
              </a:rPr>
              <a:t>级网络编程</a:t>
            </a:r>
            <a:endParaRPr lang="en-US" altLang="zh-CN" dirty="0" smtClean="0">
              <a:solidFill>
                <a:schemeClr val="bg1"/>
              </a:solidFill>
              <a:latin typeface="微软雅黑" pitchFamily="34" charset="-122"/>
              <a:ea typeface="微软雅黑" pitchFamily="34" charset="-122"/>
            </a:endParaRPr>
          </a:p>
          <a:p>
            <a:pPr lvl="0"/>
            <a:r>
              <a:rPr lang="zh-CN" altLang="en-US" dirty="0">
                <a:solidFill>
                  <a:schemeClr val="bg1"/>
                </a:solidFill>
                <a:latin typeface="微软雅黑" pitchFamily="34" charset="-122"/>
                <a:ea typeface="微软雅黑" pitchFamily="34" charset="-122"/>
              </a:rPr>
              <a:t>学</a:t>
            </a:r>
            <a:r>
              <a:rPr lang="zh-CN" altLang="en-US" dirty="0" smtClean="0">
                <a:solidFill>
                  <a:schemeClr val="bg1"/>
                </a:solidFill>
                <a:latin typeface="微软雅黑" pitchFamily="34" charset="-122"/>
                <a:ea typeface="微软雅黑" pitchFamily="34" charset="-122"/>
              </a:rPr>
              <a:t>号：</a:t>
            </a:r>
            <a:r>
              <a:rPr lang="en-US" altLang="zh-CN" dirty="0" smtClean="0">
                <a:solidFill>
                  <a:schemeClr val="bg1"/>
                </a:solidFill>
                <a:latin typeface="微软雅黑" pitchFamily="34" charset="-122"/>
                <a:ea typeface="微软雅黑" pitchFamily="34" charset="-122"/>
              </a:rPr>
              <a:t>20151104691</a:t>
            </a:r>
          </a:p>
          <a:p>
            <a:pPr lvl="0"/>
            <a:r>
              <a:rPr lang="zh-CN" altLang="en-US" dirty="0" smtClean="0">
                <a:solidFill>
                  <a:schemeClr val="bg1"/>
                </a:solidFill>
                <a:latin typeface="微软雅黑" pitchFamily="34" charset="-122"/>
                <a:ea typeface="微软雅黑" pitchFamily="34" charset="-122"/>
              </a:rPr>
              <a:t>姓名：刘挺煦</a:t>
            </a:r>
            <a:endParaRPr lang="zh-CN" altLang="en-US" dirty="0">
              <a:solidFill>
                <a:schemeClr val="bg1"/>
              </a:solidFill>
              <a:latin typeface="微软雅黑" pitchFamily="34" charset="-122"/>
              <a:ea typeface="微软雅黑" pitchFamily="34" charset="-122"/>
            </a:endParaRPr>
          </a:p>
        </p:txBody>
      </p:sp>
      <p:pic>
        <p:nvPicPr>
          <p:cNvPr id="15" name="bgm.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220099" y="4192"/>
            <a:ext cx="487363" cy="487363"/>
          </a:xfrm>
          <a:prstGeom prst="rect">
            <a:avLst/>
          </a:prstGeom>
        </p:spPr>
      </p:pic>
    </p:spTree>
    <p:extLst>
      <p:ext uri="{BB962C8B-B14F-4D97-AF65-F5344CB8AC3E}">
        <p14:creationId xmlns:p14="http://schemas.microsoft.com/office/powerpoint/2010/main" val="2684853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par>
                          <p:cTn id="7" fill="hold">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left)">
                                      <p:cBhvr>
                                        <p:cTn id="10" dur="500"/>
                                        <p:tgtEl>
                                          <p:spTgt spid="9"/>
                                        </p:tgtEl>
                                      </p:cBhvr>
                                    </p:animEffect>
                                  </p:childTnLst>
                                </p:cTn>
                              </p:par>
                            </p:childTnLst>
                          </p:cTn>
                        </p:par>
                        <p:par>
                          <p:cTn id="11" fill="hold">
                            <p:stCondLst>
                              <p:cond delay="500"/>
                            </p:stCondLst>
                            <p:childTnLst>
                              <p:par>
                                <p:cTn id="12" presetID="22" presetClass="entr" presetSubtype="2" fill="hold" grpId="0"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right)">
                                      <p:cBhvr>
                                        <p:cTn id="14" dur="500"/>
                                        <p:tgtEl>
                                          <p:spTgt spid="13"/>
                                        </p:tgtEl>
                                      </p:cBhvr>
                                    </p:animEffect>
                                  </p:childTnLst>
                                </p:cTn>
                              </p:par>
                              <p:par>
                                <p:cTn id="15" presetID="22" presetClass="entr" presetSubtype="2"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wipe(right)">
                                      <p:cBhvr>
                                        <p:cTn id="17" dur="500"/>
                                        <p:tgtEl>
                                          <p:spTgt spid="19"/>
                                        </p:tgtEl>
                                      </p:cBhvr>
                                    </p:animEffect>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childTnLst>
                          </p:cTn>
                        </p:par>
                        <p:par>
                          <p:cTn id="22" fill="hold">
                            <p:stCondLst>
                              <p:cond delay="1500"/>
                            </p:stCondLst>
                            <p:childTnLst>
                              <p:par>
                                <p:cTn id="23" presetID="23" presetClass="entr" presetSubtype="528"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300" fill="hold"/>
                                        <p:tgtEl>
                                          <p:spTgt spid="11"/>
                                        </p:tgtEl>
                                        <p:attrNameLst>
                                          <p:attrName>ppt_w</p:attrName>
                                        </p:attrNameLst>
                                      </p:cBhvr>
                                      <p:tavLst>
                                        <p:tav tm="0">
                                          <p:val>
                                            <p:fltVal val="0"/>
                                          </p:val>
                                        </p:tav>
                                        <p:tav tm="100000">
                                          <p:val>
                                            <p:strVal val="#ppt_w"/>
                                          </p:val>
                                        </p:tav>
                                      </p:tavLst>
                                    </p:anim>
                                    <p:anim calcmode="lin" valueType="num">
                                      <p:cBhvr>
                                        <p:cTn id="26" dur="300" fill="hold"/>
                                        <p:tgtEl>
                                          <p:spTgt spid="11"/>
                                        </p:tgtEl>
                                        <p:attrNameLst>
                                          <p:attrName>ppt_h</p:attrName>
                                        </p:attrNameLst>
                                      </p:cBhvr>
                                      <p:tavLst>
                                        <p:tav tm="0">
                                          <p:val>
                                            <p:fltVal val="0"/>
                                          </p:val>
                                        </p:tav>
                                        <p:tav tm="100000">
                                          <p:val>
                                            <p:strVal val="#ppt_h"/>
                                          </p:val>
                                        </p:tav>
                                      </p:tavLst>
                                    </p:anim>
                                    <p:anim calcmode="lin" valueType="num">
                                      <p:cBhvr>
                                        <p:cTn id="27" dur="300" fill="hold"/>
                                        <p:tgtEl>
                                          <p:spTgt spid="11"/>
                                        </p:tgtEl>
                                        <p:attrNameLst>
                                          <p:attrName>ppt_x</p:attrName>
                                        </p:attrNameLst>
                                      </p:cBhvr>
                                      <p:tavLst>
                                        <p:tav tm="0">
                                          <p:val>
                                            <p:fltVal val="0.5"/>
                                          </p:val>
                                        </p:tav>
                                        <p:tav tm="100000">
                                          <p:val>
                                            <p:strVal val="#ppt_x"/>
                                          </p:val>
                                        </p:tav>
                                      </p:tavLst>
                                    </p:anim>
                                    <p:anim calcmode="lin" valueType="num">
                                      <p:cBhvr>
                                        <p:cTn id="28" dur="300" fill="hold"/>
                                        <p:tgtEl>
                                          <p:spTgt spid="11"/>
                                        </p:tgtEl>
                                        <p:attrNameLst>
                                          <p:attrName>ppt_y</p:attrName>
                                        </p:attrNameLst>
                                      </p:cBhvr>
                                      <p:tavLst>
                                        <p:tav tm="0">
                                          <p:val>
                                            <p:fltVal val="0.5"/>
                                          </p:val>
                                        </p:tav>
                                        <p:tav tm="100000">
                                          <p:val>
                                            <p:strVal val="#ppt_y"/>
                                          </p:val>
                                        </p:tav>
                                      </p:tavLst>
                                    </p:anim>
                                  </p:childTnLst>
                                </p:cTn>
                              </p:par>
                            </p:childTnLst>
                          </p:cTn>
                        </p:par>
                        <p:par>
                          <p:cTn id="29" fill="hold">
                            <p:stCondLst>
                              <p:cond delay="1800"/>
                            </p:stCondLst>
                            <p:childTnLst>
                              <p:par>
                                <p:cTn id="30" presetID="2" presetClass="entr" presetSubtype="2" accel="100000" fill="hold" grpId="0" nodeType="afterEffect">
                                  <p:stCondLst>
                                    <p:cond delay="0"/>
                                  </p:stCondLst>
                                  <p:iterate type="lt">
                                    <p:tmPct val="10000"/>
                                  </p:iterate>
                                  <p:childTnLst>
                                    <p:set>
                                      <p:cBhvr>
                                        <p:cTn id="31" dur="1" fill="hold">
                                          <p:stCondLst>
                                            <p:cond delay="0"/>
                                          </p:stCondLst>
                                        </p:cTn>
                                        <p:tgtEl>
                                          <p:spTgt spid="20"/>
                                        </p:tgtEl>
                                        <p:attrNameLst>
                                          <p:attrName>style.visibility</p:attrName>
                                        </p:attrNameLst>
                                      </p:cBhvr>
                                      <p:to>
                                        <p:strVal val="visible"/>
                                      </p:to>
                                    </p:set>
                                    <p:anim calcmode="lin" valueType="num">
                                      <p:cBhvr additive="base">
                                        <p:cTn id="32" dur="500" fill="hold"/>
                                        <p:tgtEl>
                                          <p:spTgt spid="20"/>
                                        </p:tgtEl>
                                        <p:attrNameLst>
                                          <p:attrName>ppt_x</p:attrName>
                                        </p:attrNameLst>
                                      </p:cBhvr>
                                      <p:tavLst>
                                        <p:tav tm="0">
                                          <p:val>
                                            <p:strVal val="1+#ppt_w/2"/>
                                          </p:val>
                                        </p:tav>
                                        <p:tav tm="100000">
                                          <p:val>
                                            <p:strVal val="#ppt_x"/>
                                          </p:val>
                                        </p:tav>
                                      </p:tavLst>
                                    </p:anim>
                                    <p:anim calcmode="lin" valueType="num">
                                      <p:cBhvr additive="base">
                                        <p:cTn id="33" dur="500" fill="hold"/>
                                        <p:tgtEl>
                                          <p:spTgt spid="20"/>
                                        </p:tgtEl>
                                        <p:attrNameLst>
                                          <p:attrName>ppt_y</p:attrName>
                                        </p:attrNameLst>
                                      </p:cBhvr>
                                      <p:tavLst>
                                        <p:tav tm="0">
                                          <p:val>
                                            <p:strVal val="#ppt_y"/>
                                          </p:val>
                                        </p:tav>
                                        <p:tav tm="100000">
                                          <p:val>
                                            <p:strVal val="#ppt_y"/>
                                          </p:val>
                                        </p:tav>
                                      </p:tavLst>
                                    </p:anim>
                                  </p:childTnLst>
                                </p:cTn>
                              </p:par>
                            </p:childTnLst>
                          </p:cTn>
                        </p:par>
                        <p:par>
                          <p:cTn id="34" fill="hold">
                            <p:stCondLst>
                              <p:cond delay="2600"/>
                            </p:stCondLst>
                            <p:childTnLst>
                              <p:par>
                                <p:cTn id="35" presetID="12" presetClass="entr" presetSubtype="8" fill="hold" grpId="0" nodeType="after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additive="base">
                                        <p:cTn id="37" dur="500"/>
                                        <p:tgtEl>
                                          <p:spTgt spid="18"/>
                                        </p:tgtEl>
                                        <p:attrNameLst>
                                          <p:attrName>ppt_x</p:attrName>
                                        </p:attrNameLst>
                                      </p:cBhvr>
                                      <p:tavLst>
                                        <p:tav tm="0">
                                          <p:val>
                                            <p:strVal val="#ppt_x-#ppt_w*1.125000"/>
                                          </p:val>
                                        </p:tav>
                                        <p:tav tm="100000">
                                          <p:val>
                                            <p:strVal val="#ppt_x"/>
                                          </p:val>
                                        </p:tav>
                                      </p:tavLst>
                                    </p:anim>
                                    <p:animEffect transition="in" filter="wipe(right)">
                                      <p:cBhvr>
                                        <p:cTn id="3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9" repeatCount="indefinite" fill="hold" display="0">
                  <p:stCondLst>
                    <p:cond delay="indefinite"/>
                  </p:stCondLst>
                  <p:endCondLst>
                    <p:cond evt="onStopAudio" delay="0">
                      <p:tgtEl>
                        <p:sldTgt/>
                      </p:tgtEl>
                    </p:cond>
                  </p:endCondLst>
                </p:cTn>
                <p:tgtEl>
                  <p:spTgt spid="15"/>
                </p:tgtEl>
              </p:cMediaNode>
            </p:audio>
          </p:childTnLst>
        </p:cTn>
      </p:par>
    </p:tnLst>
    <p:bldLst>
      <p:bldP spid="7" grpId="0" animBg="1"/>
      <p:bldP spid="9" grpId="0" animBg="1"/>
      <p:bldP spid="11" grpId="0"/>
      <p:bldP spid="13" grpId="0" animBg="1"/>
      <p:bldP spid="19" grpId="0" animBg="1"/>
      <p:bldP spid="20" grpId="0"/>
      <p:bldP spid="1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94606" y="525860"/>
            <a:ext cx="2088232" cy="369332"/>
          </a:xfrm>
          <a:prstGeom prst="rect">
            <a:avLst/>
          </a:prstGeom>
          <a:noFill/>
        </p:spPr>
        <p:txBody>
          <a:bodyPr wrap="square" rtlCol="0">
            <a:spAutoFit/>
          </a:bodyPr>
          <a:lstStyle/>
          <a:p>
            <a:r>
              <a:rPr lang="zh-CN" altLang="en-US" dirty="0">
                <a:solidFill>
                  <a:schemeClr val="tx1">
                    <a:lumMod val="75000"/>
                    <a:lumOff val="25000"/>
                  </a:schemeClr>
                </a:solidFill>
                <a:latin typeface="微软雅黑" pitchFamily="34" charset="-122"/>
                <a:ea typeface="微软雅黑" pitchFamily="34" charset="-122"/>
              </a:rPr>
              <a:t>链表</a:t>
            </a:r>
            <a:endParaRPr lang="zh-CN" altLang="en-US" dirty="0">
              <a:solidFill>
                <a:schemeClr val="tx1">
                  <a:lumMod val="75000"/>
                  <a:lumOff val="25000"/>
                </a:schemeClr>
              </a:solidFill>
              <a:latin typeface="微软雅黑" pitchFamily="34" charset="-122"/>
              <a:ea typeface="微软雅黑" pitchFamily="34" charset="-122"/>
            </a:endParaRPr>
          </a:p>
        </p:txBody>
      </p:sp>
      <p:sp>
        <p:nvSpPr>
          <p:cNvPr id="6" name="TextBox 5"/>
          <p:cNvSpPr txBox="1"/>
          <p:nvPr/>
        </p:nvSpPr>
        <p:spPr>
          <a:xfrm>
            <a:off x="1918742" y="868552"/>
            <a:ext cx="4464496" cy="6186309"/>
          </a:xfrm>
          <a:prstGeom prst="rect">
            <a:avLst/>
          </a:prstGeom>
          <a:noFill/>
        </p:spPr>
        <p:txBody>
          <a:bodyPr wrap="square" rtlCol="0">
            <a:spAutoFit/>
          </a:bodyPr>
          <a:lstStyle/>
          <a:p>
            <a:pPr indent="720000"/>
            <a:r>
              <a:rPr lang="zh-CN" altLang="zh-CN" dirty="0"/>
              <a:t>需要处理大量同类型数据时我们可以使用数组来存储数据，这样可以方便、迅速处理大量数据。可是使用数组，但是数组有缺点，数组需要连续的存储空间，当内存存储空间碎片较多时需要对碎片进行清理整合后才可以使用较大存储空间；数组的大小必须事先定义好元素个数，不能在程序运行过程中根据需要随时增减数组存储空间的大小。针对数组的这些缺陷，链表可以很好地克服利用数组存储数据的</a:t>
            </a:r>
            <a:r>
              <a:rPr lang="zh-CN" altLang="zh-CN" dirty="0" smtClean="0"/>
              <a:t>缺陷</a:t>
            </a:r>
            <a:r>
              <a:rPr lang="zh-CN" altLang="en-US" dirty="0" smtClean="0"/>
              <a:t>。</a:t>
            </a:r>
            <a:endParaRPr lang="en-US" altLang="zh-CN" dirty="0" smtClean="0"/>
          </a:p>
          <a:p>
            <a:pPr indent="720000"/>
            <a:r>
              <a:rPr lang="zh-CN" altLang="zh-CN" dirty="0" smtClean="0"/>
              <a:t>链表</a:t>
            </a:r>
            <a:r>
              <a:rPr lang="zh-CN" altLang="zh-CN" dirty="0"/>
              <a:t>的原理其实比较简单，应用数据分别存储在叫做结点的存储块儿中，每一个结点中除了存储应用数据以外还要存储下一个结点的地址，如此形成一个链式存储结构。这样我们只要知道某个结点的地址，就可以通过当前这个结点，知道下个结点的地址。因此在一个链表中我们只需要记住第一个结点的地址，通过第一个结点的地址我们就可以访问整个链表的结点。</a:t>
            </a:r>
          </a:p>
          <a:p>
            <a:endParaRPr lang="zh-CN" altLang="en-US" dirty="0"/>
          </a:p>
        </p:txBody>
      </p:sp>
      <p:sp>
        <p:nvSpPr>
          <p:cNvPr id="7" name="矩形 6"/>
          <p:cNvSpPr/>
          <p:nvPr/>
        </p:nvSpPr>
        <p:spPr>
          <a:xfrm>
            <a:off x="7514134" y="2636912"/>
            <a:ext cx="3278462" cy="461665"/>
          </a:xfrm>
          <a:prstGeom prst="rect">
            <a:avLst/>
          </a:prstGeom>
          <a:noFill/>
        </p:spPr>
        <p:txBody>
          <a:bodyPr wrap="none" lIns="91440" tIns="45720" rIns="91440" bIns="45720">
            <a:spAutoFit/>
          </a:bodyPr>
          <a:lstStyle/>
          <a:p>
            <a:pPr algn="ctr"/>
            <a:r>
              <a:rPr lang="zh-CN" altLang="en-US" sz="2400" b="1" dirty="0">
                <a:ln w="18000">
                  <a:solidFill>
                    <a:schemeClr val="accent2">
                      <a:satMod val="140000"/>
                    </a:schemeClr>
                  </a:solidFill>
                  <a:prstDash val="solid"/>
                  <a:miter lim="800000"/>
                </a:ln>
                <a:noFill/>
                <a:effectLst>
                  <a:outerShdw blurRad="25500" dist="23000" dir="7020000" algn="tl">
                    <a:srgbClr val="000000">
                      <a:alpha val="50000"/>
                    </a:srgbClr>
                  </a:outerShdw>
                </a:effectLst>
              </a:rPr>
              <a:t>链表原理如下图所示：</a:t>
            </a:r>
          </a:p>
        </p:txBody>
      </p:sp>
      <p:sp>
        <p:nvSpPr>
          <p:cNvPr id="26" name="Rectangle 18"/>
          <p:cNvSpPr>
            <a:spLocks noChangeArrowheads="1"/>
          </p:cNvSpPr>
          <p:nvPr/>
        </p:nvSpPr>
        <p:spPr bwMode="auto">
          <a:xfrm>
            <a:off x="0" y="0"/>
            <a:ext cx="12190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7" name="Rectangle 27"/>
          <p:cNvSpPr>
            <a:spLocks noChangeArrowheads="1"/>
          </p:cNvSpPr>
          <p:nvPr/>
        </p:nvSpPr>
        <p:spPr bwMode="auto">
          <a:xfrm>
            <a:off x="0" y="457200"/>
            <a:ext cx="1219041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26670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sp>
        <p:nvSpPr>
          <p:cNvPr id="30" name="矩形 29"/>
          <p:cNvSpPr>
            <a:spLocks/>
          </p:cNvSpPr>
          <p:nvPr/>
        </p:nvSpPr>
        <p:spPr>
          <a:xfrm>
            <a:off x="6542563" y="3491865"/>
            <a:ext cx="819785" cy="647065"/>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zh-CN" sz="1050" kern="100" dirty="0">
                <a:solidFill>
                  <a:srgbClr val="000000"/>
                </a:solidFill>
                <a:effectLst/>
                <a:ea typeface="宋体"/>
                <a:cs typeface="Times New Roman"/>
              </a:rPr>
              <a:t>数据</a:t>
            </a:r>
            <a:r>
              <a:rPr lang="en-US" sz="1050" kern="100" dirty="0">
                <a:solidFill>
                  <a:srgbClr val="000000"/>
                </a:solidFill>
                <a:effectLst/>
                <a:ea typeface="宋体"/>
                <a:cs typeface="Times New Roman"/>
              </a:rPr>
              <a:t>1</a:t>
            </a:r>
            <a:endParaRPr lang="zh-CN" sz="1050" kern="100" dirty="0">
              <a:effectLst/>
              <a:ea typeface="宋体"/>
              <a:cs typeface="Times New Roman"/>
            </a:endParaRPr>
          </a:p>
        </p:txBody>
      </p:sp>
      <p:sp>
        <p:nvSpPr>
          <p:cNvPr id="31" name="矩形 30"/>
          <p:cNvSpPr>
            <a:spLocks/>
          </p:cNvSpPr>
          <p:nvPr/>
        </p:nvSpPr>
        <p:spPr>
          <a:xfrm>
            <a:off x="6546373" y="4149725"/>
            <a:ext cx="819150" cy="499110"/>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zh-CN" sz="1050" kern="100">
                <a:solidFill>
                  <a:srgbClr val="000000"/>
                </a:solidFill>
                <a:effectLst/>
                <a:ea typeface="宋体"/>
                <a:cs typeface="Times New Roman"/>
              </a:rPr>
              <a:t>指针</a:t>
            </a:r>
            <a:endParaRPr lang="zh-CN" sz="1050" kern="100">
              <a:effectLst/>
              <a:ea typeface="宋体"/>
              <a:cs typeface="Times New Roman"/>
            </a:endParaRPr>
          </a:p>
        </p:txBody>
      </p:sp>
      <p:cxnSp>
        <p:nvCxnSpPr>
          <p:cNvPr id="32" name="直接连接符 31"/>
          <p:cNvCxnSpPr>
            <a:cxnSpLocks/>
          </p:cNvCxnSpPr>
          <p:nvPr/>
        </p:nvCxnSpPr>
        <p:spPr>
          <a:xfrm>
            <a:off x="7362348" y="4358005"/>
            <a:ext cx="29337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cxnSpLocks/>
          </p:cNvCxnSpPr>
          <p:nvPr/>
        </p:nvCxnSpPr>
        <p:spPr>
          <a:xfrm>
            <a:off x="7655718" y="3728720"/>
            <a:ext cx="0" cy="6299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接箭头连接符 33"/>
          <p:cNvCxnSpPr>
            <a:cxnSpLocks/>
          </p:cNvCxnSpPr>
          <p:nvPr/>
        </p:nvCxnSpPr>
        <p:spPr>
          <a:xfrm>
            <a:off x="7656353" y="3728085"/>
            <a:ext cx="29337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5" name="直接连接符 34"/>
          <p:cNvCxnSpPr>
            <a:cxnSpLocks/>
          </p:cNvCxnSpPr>
          <p:nvPr/>
        </p:nvCxnSpPr>
        <p:spPr>
          <a:xfrm>
            <a:off x="8713628" y="4345305"/>
            <a:ext cx="29337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cxnSpLocks/>
          </p:cNvCxnSpPr>
          <p:nvPr/>
        </p:nvCxnSpPr>
        <p:spPr>
          <a:xfrm>
            <a:off x="9006363" y="3726180"/>
            <a:ext cx="0" cy="6292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箭头连接符 36"/>
          <p:cNvCxnSpPr>
            <a:cxnSpLocks/>
          </p:cNvCxnSpPr>
          <p:nvPr/>
        </p:nvCxnSpPr>
        <p:spPr>
          <a:xfrm>
            <a:off x="9006998" y="3724910"/>
            <a:ext cx="292735"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矩形 37"/>
          <p:cNvSpPr>
            <a:spLocks/>
          </p:cNvSpPr>
          <p:nvPr/>
        </p:nvSpPr>
        <p:spPr>
          <a:xfrm>
            <a:off x="7945913" y="3500755"/>
            <a:ext cx="819785" cy="647065"/>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zh-CN" sz="1050" kern="100">
                <a:solidFill>
                  <a:srgbClr val="000000"/>
                </a:solidFill>
                <a:effectLst/>
                <a:ea typeface="宋体"/>
                <a:cs typeface="Times New Roman"/>
              </a:rPr>
              <a:t>数据</a:t>
            </a:r>
            <a:r>
              <a:rPr lang="en-US" sz="1050" kern="100">
                <a:solidFill>
                  <a:srgbClr val="000000"/>
                </a:solidFill>
                <a:effectLst/>
                <a:ea typeface="宋体"/>
                <a:cs typeface="Times New Roman"/>
              </a:rPr>
              <a:t>2</a:t>
            </a:r>
            <a:endParaRPr lang="zh-CN" sz="1050" kern="100">
              <a:effectLst/>
              <a:ea typeface="宋体"/>
              <a:cs typeface="Times New Roman"/>
            </a:endParaRPr>
          </a:p>
        </p:txBody>
      </p:sp>
      <p:sp>
        <p:nvSpPr>
          <p:cNvPr id="39" name="矩形 38"/>
          <p:cNvSpPr>
            <a:spLocks/>
          </p:cNvSpPr>
          <p:nvPr/>
        </p:nvSpPr>
        <p:spPr>
          <a:xfrm>
            <a:off x="10705623" y="3492500"/>
            <a:ext cx="819150" cy="646430"/>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zh-CN" sz="1050" kern="100">
                <a:solidFill>
                  <a:srgbClr val="000000"/>
                </a:solidFill>
                <a:effectLst/>
                <a:ea typeface="宋体"/>
                <a:cs typeface="Times New Roman"/>
              </a:rPr>
              <a:t>数据</a:t>
            </a:r>
            <a:r>
              <a:rPr lang="en-US" sz="1050" kern="100">
                <a:solidFill>
                  <a:srgbClr val="000000"/>
                </a:solidFill>
                <a:effectLst/>
                <a:ea typeface="宋体"/>
                <a:cs typeface="Times New Roman"/>
              </a:rPr>
              <a:t>4</a:t>
            </a:r>
            <a:endParaRPr lang="zh-CN" sz="1050" kern="100">
              <a:effectLst/>
              <a:ea typeface="宋体"/>
              <a:cs typeface="Times New Roman"/>
            </a:endParaRPr>
          </a:p>
        </p:txBody>
      </p:sp>
      <p:sp>
        <p:nvSpPr>
          <p:cNvPr id="40" name="矩形 39"/>
          <p:cNvSpPr>
            <a:spLocks/>
          </p:cNvSpPr>
          <p:nvPr/>
        </p:nvSpPr>
        <p:spPr>
          <a:xfrm>
            <a:off x="9305448" y="3507105"/>
            <a:ext cx="819150" cy="646430"/>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zh-CN" sz="1050" kern="100">
                <a:solidFill>
                  <a:srgbClr val="000000"/>
                </a:solidFill>
                <a:effectLst/>
                <a:ea typeface="宋体"/>
                <a:cs typeface="Times New Roman"/>
              </a:rPr>
              <a:t>数据</a:t>
            </a:r>
            <a:r>
              <a:rPr lang="en-US" sz="1050" kern="100">
                <a:solidFill>
                  <a:srgbClr val="000000"/>
                </a:solidFill>
                <a:effectLst/>
                <a:ea typeface="宋体"/>
                <a:cs typeface="Times New Roman"/>
              </a:rPr>
              <a:t>3</a:t>
            </a:r>
            <a:endParaRPr lang="zh-CN" sz="1050" kern="100">
              <a:effectLst/>
              <a:ea typeface="宋体"/>
              <a:cs typeface="Times New Roman"/>
            </a:endParaRPr>
          </a:p>
        </p:txBody>
      </p:sp>
      <p:sp>
        <p:nvSpPr>
          <p:cNvPr id="41" name="矩形 40"/>
          <p:cNvSpPr>
            <a:spLocks/>
          </p:cNvSpPr>
          <p:nvPr/>
        </p:nvSpPr>
        <p:spPr>
          <a:xfrm>
            <a:off x="7949723" y="4149725"/>
            <a:ext cx="819150" cy="499110"/>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zh-CN" sz="1050" kern="100">
                <a:solidFill>
                  <a:srgbClr val="000000"/>
                </a:solidFill>
                <a:effectLst/>
                <a:ea typeface="宋体"/>
                <a:cs typeface="Times New Roman"/>
              </a:rPr>
              <a:t>指针</a:t>
            </a:r>
            <a:endParaRPr lang="zh-CN" sz="1050" kern="100">
              <a:effectLst/>
              <a:ea typeface="宋体"/>
              <a:cs typeface="Times New Roman"/>
            </a:endParaRPr>
          </a:p>
        </p:txBody>
      </p:sp>
      <p:sp>
        <p:nvSpPr>
          <p:cNvPr id="42" name="矩形 41"/>
          <p:cNvSpPr>
            <a:spLocks/>
          </p:cNvSpPr>
          <p:nvPr/>
        </p:nvSpPr>
        <p:spPr>
          <a:xfrm>
            <a:off x="9300368" y="4149725"/>
            <a:ext cx="819150" cy="499110"/>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zh-CN" sz="1050" kern="100">
                <a:solidFill>
                  <a:srgbClr val="000000"/>
                </a:solidFill>
                <a:effectLst/>
                <a:ea typeface="宋体"/>
                <a:cs typeface="Times New Roman"/>
              </a:rPr>
              <a:t>指针</a:t>
            </a:r>
            <a:endParaRPr lang="zh-CN" sz="1050" kern="100">
              <a:effectLst/>
              <a:ea typeface="宋体"/>
              <a:cs typeface="Times New Roman"/>
            </a:endParaRPr>
          </a:p>
        </p:txBody>
      </p:sp>
      <p:sp>
        <p:nvSpPr>
          <p:cNvPr id="43" name="矩形 42"/>
          <p:cNvSpPr>
            <a:spLocks/>
          </p:cNvSpPr>
          <p:nvPr/>
        </p:nvSpPr>
        <p:spPr>
          <a:xfrm>
            <a:off x="10703718" y="4117975"/>
            <a:ext cx="819150" cy="530860"/>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0"/>
              </a:spcAft>
            </a:pPr>
            <a:r>
              <a:rPr lang="zh-CN" sz="1050" kern="100">
                <a:solidFill>
                  <a:srgbClr val="000000"/>
                </a:solidFill>
                <a:effectLst/>
                <a:ea typeface="宋体"/>
                <a:cs typeface="Times New Roman"/>
              </a:rPr>
              <a:t>指针</a:t>
            </a:r>
            <a:endParaRPr lang="zh-CN" sz="1050" kern="100">
              <a:effectLst/>
              <a:ea typeface="宋体"/>
              <a:cs typeface="Times New Roman"/>
            </a:endParaRPr>
          </a:p>
        </p:txBody>
      </p:sp>
      <p:cxnSp>
        <p:nvCxnSpPr>
          <p:cNvPr id="44" name="直接连接符 43"/>
          <p:cNvCxnSpPr>
            <a:cxnSpLocks/>
          </p:cNvCxnSpPr>
          <p:nvPr/>
        </p:nvCxnSpPr>
        <p:spPr>
          <a:xfrm>
            <a:off x="10125233" y="4359910"/>
            <a:ext cx="29337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cxnSpLocks/>
          </p:cNvCxnSpPr>
          <p:nvPr/>
        </p:nvCxnSpPr>
        <p:spPr>
          <a:xfrm>
            <a:off x="10417968" y="3740150"/>
            <a:ext cx="0" cy="6292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a:cxnSpLocks/>
          </p:cNvCxnSpPr>
          <p:nvPr/>
        </p:nvCxnSpPr>
        <p:spPr>
          <a:xfrm>
            <a:off x="10418603" y="3730625"/>
            <a:ext cx="292735"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2367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平行四边形 17"/>
          <p:cNvSpPr/>
          <p:nvPr/>
        </p:nvSpPr>
        <p:spPr>
          <a:xfrm>
            <a:off x="6837127" y="1943663"/>
            <a:ext cx="4346312" cy="3531002"/>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dirty="0">
              <a:solidFill>
                <a:schemeClr val="bg1"/>
              </a:solidFill>
              <a:latin typeface="HelveticaNeueLT Pro 67 MdCn" pitchFamily="34" charset="0"/>
              <a:ea typeface="微软雅黑" pitchFamily="34" charset="-122"/>
            </a:endParaRPr>
          </a:p>
        </p:txBody>
      </p:sp>
      <p:sp>
        <p:nvSpPr>
          <p:cNvPr id="14" name="TextBox 13"/>
          <p:cNvSpPr txBox="1"/>
          <p:nvPr/>
        </p:nvSpPr>
        <p:spPr>
          <a:xfrm>
            <a:off x="2422798" y="2693501"/>
            <a:ext cx="2837636" cy="1015663"/>
          </a:xfrm>
          <a:prstGeom prst="rect">
            <a:avLst/>
          </a:prstGeom>
          <a:noFill/>
        </p:spPr>
        <p:txBody>
          <a:bodyPr wrap="none" rtlCol="0">
            <a:spAutoFit/>
          </a:bodyPr>
          <a:lstStyle/>
          <a:p>
            <a:r>
              <a:rPr lang="en-US" altLang="zh-CN" sz="6000" dirty="0" smtClean="0">
                <a:solidFill>
                  <a:srgbClr val="00B0F0"/>
                </a:solidFill>
                <a:latin typeface="HelveticaNeueLT Pro 67 MdCn" pitchFamily="34" charset="0"/>
                <a:ea typeface="微软雅黑" pitchFamily="34" charset="-122"/>
              </a:rPr>
              <a:t>Arduino</a:t>
            </a:r>
            <a:endParaRPr lang="zh-CN" altLang="en-US" sz="6000" dirty="0">
              <a:solidFill>
                <a:srgbClr val="00B0F0"/>
              </a:solidFill>
              <a:latin typeface="HelveticaNeueLT Pro 67 MdCn" pitchFamily="34" charset="0"/>
              <a:ea typeface="微软雅黑" pitchFamily="34" charset="-122"/>
            </a:endParaRPr>
          </a:p>
        </p:txBody>
      </p:sp>
      <p:sp>
        <p:nvSpPr>
          <p:cNvPr id="16" name="平行四边形 15"/>
          <p:cNvSpPr/>
          <p:nvPr/>
        </p:nvSpPr>
        <p:spPr>
          <a:xfrm>
            <a:off x="6527254" y="1663499"/>
            <a:ext cx="4346312" cy="3531002"/>
          </a:xfrm>
          <a:prstGeom prst="parallelogram">
            <a:avLst/>
          </a:prstGeom>
          <a:gradFill flip="none" rotWithShape="1">
            <a:gsLst>
              <a:gs pos="48000">
                <a:srgbClr val="49C1AD">
                  <a:alpha val="60000"/>
                </a:srgbClr>
              </a:gs>
              <a:gs pos="0">
                <a:srgbClr val="00B0F0">
                  <a:alpha val="60000"/>
                </a:srgbClr>
              </a:gs>
              <a:gs pos="100000">
                <a:srgbClr val="A8CF38">
                  <a:alpha val="6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solidFill>
                  <a:schemeClr val="bg1"/>
                </a:solidFill>
                <a:latin typeface="HelveticaNeueLT Pro 67 MdCn" pitchFamily="34" charset="0"/>
                <a:ea typeface="微软雅黑" pitchFamily="34" charset="-122"/>
              </a:rPr>
              <a:t>PART </a:t>
            </a:r>
            <a:r>
              <a:rPr lang="en-US" altLang="zh-CN" sz="15000" dirty="0" smtClean="0">
                <a:solidFill>
                  <a:schemeClr val="bg1"/>
                </a:solidFill>
                <a:latin typeface="HelveticaNeueLT Pro 67 MdCn" pitchFamily="34" charset="0"/>
                <a:ea typeface="微软雅黑" pitchFamily="34" charset="-122"/>
              </a:rPr>
              <a:t>3</a:t>
            </a:r>
            <a:endParaRPr lang="zh-CN" altLang="en-US" sz="15000" dirty="0">
              <a:solidFill>
                <a:schemeClr val="bg1"/>
              </a:solidFill>
              <a:latin typeface="HelveticaNeueLT Pro 67 MdCn" pitchFamily="34" charset="0"/>
              <a:ea typeface="微软雅黑" pitchFamily="34" charset="-122"/>
            </a:endParaRPr>
          </a:p>
        </p:txBody>
      </p:sp>
    </p:spTree>
    <p:extLst>
      <p:ext uri="{BB962C8B-B14F-4D97-AF65-F5344CB8AC3E}">
        <p14:creationId xmlns:p14="http://schemas.microsoft.com/office/powerpoint/2010/main" val="1058403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00000" fill="hold" grpId="0" nodeType="afterEffect" p14:presetBounceEnd="20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20000">
                                          <p:cBhvr additive="base">
                                            <p:cTn id="7" dur="500" fill="hold"/>
                                            <p:tgtEl>
                                              <p:spTgt spid="16"/>
                                            </p:tgtEl>
                                            <p:attrNameLst>
                                              <p:attrName>ppt_x</p:attrName>
                                            </p:attrNameLst>
                                          </p:cBhvr>
                                          <p:tavLst>
                                            <p:tav tm="0">
                                              <p:val>
                                                <p:strVal val="#ppt_x"/>
                                              </p:val>
                                            </p:tav>
                                            <p:tav tm="100000">
                                              <p:val>
                                                <p:strVal val="#ppt_x"/>
                                              </p:val>
                                            </p:tav>
                                          </p:tavLst>
                                        </p:anim>
                                        <p:anim calcmode="lin" valueType="num" p14:bounceEnd="20000">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1" accel="100000" fill="hold" grpId="0" nodeType="withEffect" p14:presetBounceEnd="20000">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14:bounceEnd="20000">
                                          <p:cBhvr additive="base">
                                            <p:cTn id="11" dur="500" fill="hold"/>
                                            <p:tgtEl>
                                              <p:spTgt spid="18"/>
                                            </p:tgtEl>
                                            <p:attrNameLst>
                                              <p:attrName>ppt_x</p:attrName>
                                            </p:attrNameLst>
                                          </p:cBhvr>
                                          <p:tavLst>
                                            <p:tav tm="0">
                                              <p:val>
                                                <p:strVal val="#ppt_x"/>
                                              </p:val>
                                            </p:tav>
                                            <p:tav tm="100000">
                                              <p:val>
                                                <p:strVal val="#ppt_x"/>
                                              </p:val>
                                            </p:tav>
                                          </p:tavLst>
                                        </p:anim>
                                        <p:anim calcmode="lin" valueType="num" p14:bounceEnd="20000">
                                          <p:cBhvr additive="base">
                                            <p:cTn id="12" dur="500" fill="hold"/>
                                            <p:tgtEl>
                                              <p:spTgt spid="18"/>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ppt_x</p:attrName>
                                            </p:attrNameLst>
                                          </p:cBhvr>
                                          <p:tavLst>
                                            <p:tav tm="0">
                                              <p:val>
                                                <p:strVal val="#ppt_x"/>
                                              </p:val>
                                            </p:tav>
                                            <p:tav tm="100000">
                                              <p:val>
                                                <p:strVal val="#ppt_x"/>
                                              </p:val>
                                            </p:tav>
                                          </p:tavLst>
                                        </p:anim>
                                        <p:anim calcmode="lin" valueType="num">
                                          <p:cBhvr>
                                            <p:cTn id="18"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p:bldP spid="16"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0000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1" ac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ppt_x</p:attrName>
                                            </p:attrNameLst>
                                          </p:cBhvr>
                                          <p:tavLst>
                                            <p:tav tm="0">
                                              <p:val>
                                                <p:strVal val="#ppt_x"/>
                                              </p:val>
                                            </p:tav>
                                            <p:tav tm="100000">
                                              <p:val>
                                                <p:strVal val="#ppt_x"/>
                                              </p:val>
                                            </p:tav>
                                          </p:tavLst>
                                        </p:anim>
                                        <p:anim calcmode="lin" valueType="num">
                                          <p:cBhvr>
                                            <p:cTn id="18"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p:bldP spid="16" grpId="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684446" y="467380"/>
            <a:ext cx="1534331" cy="369332"/>
          </a:xfrm>
          <a:prstGeom prst="rect">
            <a:avLst/>
          </a:prstGeom>
          <a:noFill/>
        </p:spPr>
        <p:txBody>
          <a:bodyPr wrap="none" rtlCol="0">
            <a:spAutoFit/>
          </a:bodyPr>
          <a:lstStyle/>
          <a:p>
            <a:pPr lvl="0"/>
            <a:r>
              <a:rPr lang="en-US" altLang="zh-CN" dirty="0" smtClean="0">
                <a:solidFill>
                  <a:schemeClr val="tx1">
                    <a:lumMod val="75000"/>
                    <a:lumOff val="25000"/>
                  </a:schemeClr>
                </a:solidFill>
                <a:latin typeface="微软雅黑" pitchFamily="34" charset="-122"/>
                <a:ea typeface="微软雅黑" pitchFamily="34" charset="-122"/>
              </a:rPr>
              <a:t>Arduino</a:t>
            </a:r>
            <a:r>
              <a:rPr lang="zh-CN" altLang="en-US" dirty="0" smtClean="0">
                <a:solidFill>
                  <a:schemeClr val="tx1">
                    <a:lumMod val="75000"/>
                    <a:lumOff val="25000"/>
                  </a:schemeClr>
                </a:solidFill>
                <a:latin typeface="微软雅黑" pitchFamily="34" charset="-122"/>
                <a:ea typeface="微软雅黑" pitchFamily="34" charset="-122"/>
              </a:rPr>
              <a:t>简介</a:t>
            </a:r>
            <a:endParaRPr lang="zh-CN" altLang="en-US" dirty="0">
              <a:solidFill>
                <a:schemeClr val="tx1">
                  <a:lumMod val="75000"/>
                  <a:lumOff val="25000"/>
                </a:schemeClr>
              </a:solidFill>
              <a:latin typeface="微软雅黑" pitchFamily="34" charset="-122"/>
              <a:ea typeface="微软雅黑" pitchFamily="34" charset="-122"/>
            </a:endParaRPr>
          </a:p>
        </p:txBody>
      </p:sp>
      <p:pic>
        <p:nvPicPr>
          <p:cNvPr id="17" name="Picture 4"/>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1451611" y="1378498"/>
            <a:ext cx="3844507" cy="2652710"/>
          </a:xfrm>
          <a:prstGeom prst="rect">
            <a:avLst/>
          </a:prstGeom>
          <a:ln>
            <a:noFill/>
          </a:ln>
          <a:effectLst/>
          <a:extLst/>
        </p:spPr>
      </p:pic>
      <p:pic>
        <p:nvPicPr>
          <p:cNvPr id="18"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697954" y="3696711"/>
            <a:ext cx="3121400" cy="2369759"/>
          </a:xfrm>
          <a:prstGeom prst="rect">
            <a:avLst/>
          </a:prstGeom>
          <a:ln>
            <a:noFill/>
          </a:ln>
          <a:effectLst/>
          <a:extLst/>
        </p:spPr>
      </p:pic>
      <p:sp>
        <p:nvSpPr>
          <p:cNvPr id="21" name="椭圆 20"/>
          <p:cNvSpPr/>
          <p:nvPr/>
        </p:nvSpPr>
        <p:spPr>
          <a:xfrm>
            <a:off x="6455246" y="2704853"/>
            <a:ext cx="728216" cy="728214"/>
          </a:xfrm>
          <a:prstGeom prst="ellipse">
            <a:avLst/>
          </a:prstGeom>
          <a:solidFill>
            <a:srgbClr val="00B0F0"/>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bIns="46800" rtlCol="0" anchor="ctr"/>
          <a:lstStyle/>
          <a:p>
            <a:pPr algn="ctr"/>
            <a:r>
              <a:rPr lang="zh-CN" altLang="en-US" sz="1200" b="1" dirty="0">
                <a:solidFill>
                  <a:schemeClr val="bg1"/>
                </a:solidFill>
                <a:latin typeface="微软雅黑" pitchFamily="34" charset="-122"/>
                <a:ea typeface="微软雅黑" pitchFamily="34" charset="-122"/>
              </a:rPr>
              <a:t>简单</a:t>
            </a:r>
            <a:endParaRPr lang="en-US" altLang="zh-CN" sz="1200" b="1" dirty="0" smtClean="0">
              <a:solidFill>
                <a:schemeClr val="bg1"/>
              </a:solidFill>
              <a:latin typeface="微软雅黑" pitchFamily="34" charset="-122"/>
              <a:ea typeface="微软雅黑" pitchFamily="34" charset="-122"/>
            </a:endParaRPr>
          </a:p>
          <a:p>
            <a:pPr algn="ctr"/>
            <a:r>
              <a:rPr lang="zh-CN" altLang="en-US" sz="1200" b="1" dirty="0" smtClean="0">
                <a:solidFill>
                  <a:schemeClr val="bg1"/>
                </a:solidFill>
                <a:latin typeface="微软雅黑" pitchFamily="34" charset="-122"/>
                <a:ea typeface="微软雅黑" pitchFamily="34" charset="-122"/>
              </a:rPr>
              <a:t>描述</a:t>
            </a:r>
            <a:endParaRPr lang="zh-CN" altLang="en-US" sz="1200" b="1" dirty="0">
              <a:solidFill>
                <a:schemeClr val="bg1"/>
              </a:solidFill>
              <a:latin typeface="微软雅黑" pitchFamily="34" charset="-122"/>
              <a:ea typeface="微软雅黑" pitchFamily="34" charset="-122"/>
            </a:endParaRPr>
          </a:p>
        </p:txBody>
      </p:sp>
      <p:sp>
        <p:nvSpPr>
          <p:cNvPr id="22" name="TextBox 21"/>
          <p:cNvSpPr txBox="1"/>
          <p:nvPr/>
        </p:nvSpPr>
        <p:spPr>
          <a:xfrm>
            <a:off x="7293605" y="2413156"/>
            <a:ext cx="3589227" cy="2292935"/>
          </a:xfrm>
          <a:prstGeom prst="rect">
            <a:avLst/>
          </a:prstGeom>
          <a:noFill/>
        </p:spPr>
        <p:txBody>
          <a:bodyPr wrap="square" rtlCol="0">
            <a:spAutoFit/>
          </a:bodyPr>
          <a:lstStyle/>
          <a:p>
            <a:pPr algn="just">
              <a:lnSpc>
                <a:spcPct val="130000"/>
              </a:lnSpc>
            </a:pPr>
            <a:r>
              <a:rPr lang="en-US" altLang="zh-CN" sz="1100" dirty="0">
                <a:solidFill>
                  <a:schemeClr val="tx1">
                    <a:lumMod val="75000"/>
                    <a:lumOff val="25000"/>
                  </a:schemeClr>
                </a:solidFill>
                <a:latin typeface="微软雅黑" pitchFamily="34" charset="-122"/>
                <a:ea typeface="微软雅黑" pitchFamily="34" charset="-122"/>
              </a:rPr>
              <a:t>Arduino</a:t>
            </a:r>
            <a:r>
              <a:rPr lang="zh-CN" altLang="en-US" sz="1100" dirty="0">
                <a:solidFill>
                  <a:schemeClr val="tx1">
                    <a:lumMod val="75000"/>
                    <a:lumOff val="25000"/>
                  </a:schemeClr>
                </a:solidFill>
                <a:latin typeface="微软雅黑" pitchFamily="34" charset="-122"/>
                <a:ea typeface="微软雅黑" pitchFamily="34" charset="-122"/>
              </a:rPr>
              <a:t>是一种开源的电子平台，该平台最初主要基于</a:t>
            </a:r>
            <a:r>
              <a:rPr lang="en-US" altLang="zh-CN" sz="1100" dirty="0">
                <a:solidFill>
                  <a:schemeClr val="tx1">
                    <a:lumMod val="75000"/>
                    <a:lumOff val="25000"/>
                  </a:schemeClr>
                </a:solidFill>
                <a:latin typeface="微软雅黑" pitchFamily="34" charset="-122"/>
                <a:ea typeface="微软雅黑" pitchFamily="34" charset="-122"/>
              </a:rPr>
              <a:t>AVR</a:t>
            </a:r>
            <a:r>
              <a:rPr lang="zh-CN" altLang="en-US" sz="1100" dirty="0">
                <a:solidFill>
                  <a:schemeClr val="tx1">
                    <a:lumMod val="75000"/>
                    <a:lumOff val="25000"/>
                  </a:schemeClr>
                </a:solidFill>
                <a:latin typeface="微软雅黑" pitchFamily="34" charset="-122"/>
                <a:ea typeface="微软雅黑" pitchFamily="34" charset="-122"/>
              </a:rPr>
              <a:t>单片机的微控制器和相应的开发软件，目前在国内正受到电子发烧友的广泛关注。自从</a:t>
            </a:r>
            <a:r>
              <a:rPr lang="en-US" altLang="zh-CN" sz="1100" dirty="0">
                <a:solidFill>
                  <a:schemeClr val="tx1">
                    <a:lumMod val="75000"/>
                    <a:lumOff val="25000"/>
                  </a:schemeClr>
                </a:solidFill>
                <a:latin typeface="微软雅黑" pitchFamily="34" charset="-122"/>
                <a:ea typeface="微软雅黑" pitchFamily="34" charset="-122"/>
              </a:rPr>
              <a:t>2005</a:t>
            </a:r>
            <a:r>
              <a:rPr lang="zh-CN" altLang="en-US" sz="1100" dirty="0">
                <a:solidFill>
                  <a:schemeClr val="tx1">
                    <a:lumMod val="75000"/>
                    <a:lumOff val="25000"/>
                  </a:schemeClr>
                </a:solidFill>
                <a:latin typeface="微软雅黑" pitchFamily="34" charset="-122"/>
                <a:ea typeface="微软雅黑" pitchFamily="34" charset="-122"/>
              </a:rPr>
              <a:t>年以来，其硬件和开发环境一直进行着更新迭代。现在</a:t>
            </a:r>
            <a:r>
              <a:rPr lang="en-US" altLang="zh-CN" sz="1100" dirty="0">
                <a:solidFill>
                  <a:schemeClr val="tx1">
                    <a:lumMod val="75000"/>
                    <a:lumOff val="25000"/>
                  </a:schemeClr>
                </a:solidFill>
                <a:latin typeface="微软雅黑" pitchFamily="34" charset="-122"/>
                <a:ea typeface="微软雅黑" pitchFamily="34" charset="-122"/>
              </a:rPr>
              <a:t>Arduino</a:t>
            </a:r>
            <a:r>
              <a:rPr lang="zh-CN" altLang="en-US" sz="1100" dirty="0">
                <a:solidFill>
                  <a:schemeClr val="tx1">
                    <a:lumMod val="75000"/>
                    <a:lumOff val="25000"/>
                  </a:schemeClr>
                </a:solidFill>
                <a:latin typeface="微软雅黑" pitchFamily="34" charset="-122"/>
                <a:ea typeface="微软雅黑" pitchFamily="34" charset="-122"/>
              </a:rPr>
              <a:t>已经有十多年的发展历史，因此市场上称为</a:t>
            </a:r>
            <a:r>
              <a:rPr lang="en-US" altLang="zh-CN" sz="1100" dirty="0">
                <a:solidFill>
                  <a:schemeClr val="tx1">
                    <a:lumMod val="75000"/>
                    <a:lumOff val="25000"/>
                  </a:schemeClr>
                </a:solidFill>
                <a:latin typeface="微软雅黑" pitchFamily="34" charset="-122"/>
                <a:ea typeface="微软雅黑" pitchFamily="34" charset="-122"/>
              </a:rPr>
              <a:t>Arduino</a:t>
            </a:r>
            <a:r>
              <a:rPr lang="zh-CN" altLang="en-US" sz="1100" dirty="0">
                <a:solidFill>
                  <a:schemeClr val="tx1">
                    <a:lumMod val="75000"/>
                    <a:lumOff val="25000"/>
                  </a:schemeClr>
                </a:solidFill>
                <a:latin typeface="微软雅黑" pitchFamily="34" charset="-122"/>
                <a:ea typeface="微软雅黑" pitchFamily="34" charset="-122"/>
              </a:rPr>
              <a:t>的电路板已经有各式各样的版本了。</a:t>
            </a:r>
            <a:r>
              <a:rPr lang="en-US" altLang="zh-CN" sz="1100" dirty="0">
                <a:solidFill>
                  <a:schemeClr val="tx1">
                    <a:lumMod val="75000"/>
                    <a:lumOff val="25000"/>
                  </a:schemeClr>
                </a:solidFill>
                <a:latin typeface="微软雅黑" pitchFamily="34" charset="-122"/>
                <a:ea typeface="微软雅黑" pitchFamily="34" charset="-122"/>
              </a:rPr>
              <a:t>Arduino</a:t>
            </a:r>
            <a:r>
              <a:rPr lang="zh-CN" altLang="en-US" sz="1100" dirty="0">
                <a:solidFill>
                  <a:schemeClr val="tx1">
                    <a:lumMod val="75000"/>
                    <a:lumOff val="25000"/>
                  </a:schemeClr>
                </a:solidFill>
                <a:latin typeface="微软雅黑" pitchFamily="34" charset="-122"/>
                <a:ea typeface="微软雅黑" pitchFamily="34" charset="-122"/>
              </a:rPr>
              <a:t>开发团队正式发布的是</a:t>
            </a:r>
            <a:r>
              <a:rPr lang="en-US" altLang="zh-CN" sz="1100" dirty="0">
                <a:solidFill>
                  <a:schemeClr val="tx1">
                    <a:lumMod val="75000"/>
                    <a:lumOff val="25000"/>
                  </a:schemeClr>
                </a:solidFill>
                <a:latin typeface="微软雅黑" pitchFamily="34" charset="-122"/>
                <a:ea typeface="微软雅黑" pitchFamily="34" charset="-122"/>
              </a:rPr>
              <a:t>Arduino Uno</a:t>
            </a:r>
            <a:r>
              <a:rPr lang="zh-CN" altLang="en-US" sz="1100" dirty="0">
                <a:solidFill>
                  <a:schemeClr val="tx1">
                    <a:lumMod val="75000"/>
                    <a:lumOff val="25000"/>
                  </a:schemeClr>
                </a:solidFill>
                <a:latin typeface="微软雅黑" pitchFamily="34" charset="-122"/>
                <a:ea typeface="微软雅黑" pitchFamily="34" charset="-122"/>
              </a:rPr>
              <a:t>和</a:t>
            </a:r>
            <a:r>
              <a:rPr lang="en-US" altLang="zh-CN" sz="1100" dirty="0">
                <a:solidFill>
                  <a:schemeClr val="tx1">
                    <a:lumMod val="75000"/>
                    <a:lumOff val="25000"/>
                  </a:schemeClr>
                </a:solidFill>
                <a:latin typeface="微软雅黑" pitchFamily="34" charset="-122"/>
                <a:ea typeface="微软雅黑" pitchFamily="34" charset="-122"/>
              </a:rPr>
              <a:t>Arduino Mega 2560</a:t>
            </a:r>
            <a:r>
              <a:rPr lang="zh-CN" altLang="en-US" sz="1100" dirty="0">
                <a:solidFill>
                  <a:schemeClr val="tx1">
                    <a:lumMod val="75000"/>
                    <a:lumOff val="25000"/>
                  </a:schemeClr>
                </a:solidFill>
                <a:latin typeface="微软雅黑" pitchFamily="34" charset="-122"/>
                <a:ea typeface="微软雅黑" pitchFamily="34" charset="-122"/>
              </a:rPr>
              <a:t>。</a:t>
            </a:r>
          </a:p>
          <a:p>
            <a:pPr algn="just">
              <a:lnSpc>
                <a:spcPct val="130000"/>
              </a:lnSpc>
            </a:pPr>
            <a:r>
              <a:rPr lang="zh-CN" altLang="en-US" sz="1100" dirty="0">
                <a:solidFill>
                  <a:schemeClr val="tx1">
                    <a:lumMod val="75000"/>
                    <a:lumOff val="25000"/>
                  </a:schemeClr>
                </a:solidFill>
                <a:latin typeface="微软雅黑" pitchFamily="34" charset="-122"/>
                <a:ea typeface="微软雅黑" pitchFamily="34" charset="-122"/>
              </a:rPr>
              <a:t>　</a:t>
            </a:r>
            <a:r>
              <a:rPr lang="en-US" altLang="zh-CN" sz="1100" dirty="0">
                <a:solidFill>
                  <a:schemeClr val="tx1">
                    <a:lumMod val="75000"/>
                    <a:lumOff val="25000"/>
                  </a:schemeClr>
                </a:solidFill>
                <a:latin typeface="微软雅黑" pitchFamily="34" charset="-122"/>
                <a:ea typeface="微软雅黑" pitchFamily="34" charset="-122"/>
              </a:rPr>
              <a:t>Arduino</a:t>
            </a:r>
            <a:r>
              <a:rPr lang="zh-CN" altLang="en-US" sz="1100" dirty="0">
                <a:solidFill>
                  <a:schemeClr val="tx1">
                    <a:lumMod val="75000"/>
                    <a:lumOff val="25000"/>
                  </a:schemeClr>
                </a:solidFill>
                <a:latin typeface="微软雅黑" pitchFamily="34" charset="-122"/>
                <a:ea typeface="微软雅黑" pitchFamily="34" charset="-122"/>
              </a:rPr>
              <a:t>主要是为了非电子专业和业余爱好者使用而设计的，所以</a:t>
            </a:r>
            <a:r>
              <a:rPr lang="en-US" altLang="zh-CN" sz="1100" dirty="0">
                <a:solidFill>
                  <a:schemeClr val="tx1">
                    <a:lumMod val="75000"/>
                    <a:lumOff val="25000"/>
                  </a:schemeClr>
                </a:solidFill>
                <a:latin typeface="微软雅黑" pitchFamily="34" charset="-122"/>
                <a:ea typeface="微软雅黑" pitchFamily="34" charset="-122"/>
              </a:rPr>
              <a:t>Arduino</a:t>
            </a:r>
            <a:r>
              <a:rPr lang="zh-CN" altLang="en-US" sz="1100" dirty="0">
                <a:solidFill>
                  <a:schemeClr val="tx1">
                    <a:lumMod val="75000"/>
                    <a:lumOff val="25000"/>
                  </a:schemeClr>
                </a:solidFill>
                <a:latin typeface="微软雅黑" pitchFamily="34" charset="-122"/>
                <a:ea typeface="微软雅黑" pitchFamily="34" charset="-122"/>
              </a:rPr>
              <a:t>被设计成一个小型控制器的形式，通过连接到计算机进行控制。</a:t>
            </a:r>
            <a:endParaRPr lang="zh-CN" altLang="en-US" sz="11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25859802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 calcmode="lin" valueType="num">
                                      <p:cBhvr>
                                        <p:cTn id="9" dur="500" fill="hold"/>
                                        <p:tgtEl>
                                          <p:spTgt spid="17"/>
                                        </p:tgtEl>
                                        <p:attrNameLst>
                                          <p:attrName>ppt_x</p:attrName>
                                        </p:attrNameLst>
                                      </p:cBhvr>
                                      <p:tavLst>
                                        <p:tav tm="0">
                                          <p:val>
                                            <p:fltVal val="0.5"/>
                                          </p:val>
                                        </p:tav>
                                        <p:tav tm="100000">
                                          <p:val>
                                            <p:strVal val="#ppt_x"/>
                                          </p:val>
                                        </p:tav>
                                      </p:tavLst>
                                    </p:anim>
                                    <p:anim calcmode="lin" valueType="num">
                                      <p:cBhvr>
                                        <p:cTn id="10" dur="500" fill="hold"/>
                                        <p:tgtEl>
                                          <p:spTgt spid="17"/>
                                        </p:tgtEl>
                                        <p:attrNameLst>
                                          <p:attrName>ppt_y</p:attrName>
                                        </p:attrNameLst>
                                      </p:cBhvr>
                                      <p:tavLst>
                                        <p:tav tm="0">
                                          <p:val>
                                            <p:fltVal val="0.5"/>
                                          </p:val>
                                        </p:tav>
                                        <p:tav tm="100000">
                                          <p:val>
                                            <p:strVal val="#ppt_y"/>
                                          </p:val>
                                        </p:tav>
                                      </p:tavLst>
                                    </p:anim>
                                  </p:childTnLst>
                                </p:cTn>
                              </p:par>
                              <p:par>
                                <p:cTn id="11" presetID="23" presetClass="entr" presetSubtype="528" fill="hold" nodeType="withEffect">
                                  <p:stCondLst>
                                    <p:cond delay="300"/>
                                  </p:stCondLst>
                                  <p:childTnLst>
                                    <p:set>
                                      <p:cBhvr>
                                        <p:cTn id="12" dur="1" fill="hold">
                                          <p:stCondLst>
                                            <p:cond delay="0"/>
                                          </p:stCondLst>
                                        </p:cTn>
                                        <p:tgtEl>
                                          <p:spTgt spid="18"/>
                                        </p:tgtEl>
                                        <p:attrNameLst>
                                          <p:attrName>style.visibility</p:attrName>
                                        </p:attrNameLst>
                                      </p:cBhvr>
                                      <p:to>
                                        <p:strVal val="visible"/>
                                      </p:to>
                                    </p:set>
                                    <p:anim calcmode="lin" valueType="num">
                                      <p:cBhvr>
                                        <p:cTn id="13" dur="500" fill="hold"/>
                                        <p:tgtEl>
                                          <p:spTgt spid="18"/>
                                        </p:tgtEl>
                                        <p:attrNameLst>
                                          <p:attrName>ppt_w</p:attrName>
                                        </p:attrNameLst>
                                      </p:cBhvr>
                                      <p:tavLst>
                                        <p:tav tm="0">
                                          <p:val>
                                            <p:fltVal val="0"/>
                                          </p:val>
                                        </p:tav>
                                        <p:tav tm="100000">
                                          <p:val>
                                            <p:strVal val="#ppt_w"/>
                                          </p:val>
                                        </p:tav>
                                      </p:tavLst>
                                    </p:anim>
                                    <p:anim calcmode="lin" valueType="num">
                                      <p:cBhvr>
                                        <p:cTn id="14" dur="500" fill="hold"/>
                                        <p:tgtEl>
                                          <p:spTgt spid="18"/>
                                        </p:tgtEl>
                                        <p:attrNameLst>
                                          <p:attrName>ppt_h</p:attrName>
                                        </p:attrNameLst>
                                      </p:cBhvr>
                                      <p:tavLst>
                                        <p:tav tm="0">
                                          <p:val>
                                            <p:fltVal val="0"/>
                                          </p:val>
                                        </p:tav>
                                        <p:tav tm="100000">
                                          <p:val>
                                            <p:strVal val="#ppt_h"/>
                                          </p:val>
                                        </p:tav>
                                      </p:tavLst>
                                    </p:anim>
                                    <p:anim calcmode="lin" valueType="num">
                                      <p:cBhvr>
                                        <p:cTn id="15" dur="500" fill="hold"/>
                                        <p:tgtEl>
                                          <p:spTgt spid="18"/>
                                        </p:tgtEl>
                                        <p:attrNameLst>
                                          <p:attrName>ppt_x</p:attrName>
                                        </p:attrNameLst>
                                      </p:cBhvr>
                                      <p:tavLst>
                                        <p:tav tm="0">
                                          <p:val>
                                            <p:fltVal val="0.5"/>
                                          </p:val>
                                        </p:tav>
                                        <p:tav tm="100000">
                                          <p:val>
                                            <p:strVal val="#ppt_x"/>
                                          </p:val>
                                        </p:tav>
                                      </p:tavLst>
                                    </p:anim>
                                    <p:anim calcmode="lin" valueType="num">
                                      <p:cBhvr>
                                        <p:cTn id="16" dur="500" fill="hold"/>
                                        <p:tgtEl>
                                          <p:spTgt spid="18"/>
                                        </p:tgtEl>
                                        <p:attrNameLst>
                                          <p:attrName>ppt_y</p:attrName>
                                        </p:attrNameLst>
                                      </p:cBhvr>
                                      <p:tavLst>
                                        <p:tav tm="0">
                                          <p:val>
                                            <p:fltVal val="0.5"/>
                                          </p:val>
                                        </p:tav>
                                        <p:tav tm="100000">
                                          <p:val>
                                            <p:strVal val="#ppt_y"/>
                                          </p:val>
                                        </p:tav>
                                      </p:tavLst>
                                    </p:anim>
                                  </p:childTnLst>
                                </p:cTn>
                              </p:par>
                            </p:childTnLst>
                          </p:cTn>
                        </p:par>
                        <p:par>
                          <p:cTn id="17" fill="hold">
                            <p:stCondLst>
                              <p:cond delay="800"/>
                            </p:stCondLst>
                            <p:childTnLst>
                              <p:par>
                                <p:cTn id="18" presetID="2" presetClass="entr" presetSubtype="2" accel="100000" fill="hold" grpId="0" nodeType="afterEffect">
                                  <p:stCondLst>
                                    <p:cond delay="0"/>
                                  </p:stCondLst>
                                  <p:childTnLst>
                                    <p:set>
                                      <p:cBhvr>
                                        <p:cTn id="19" dur="1" fill="hold">
                                          <p:stCondLst>
                                            <p:cond delay="0"/>
                                          </p:stCondLst>
                                        </p:cTn>
                                        <p:tgtEl>
                                          <p:spTgt spid="21"/>
                                        </p:tgtEl>
                                        <p:attrNameLst>
                                          <p:attrName>style.visibility</p:attrName>
                                        </p:attrNameLst>
                                      </p:cBhvr>
                                      <p:to>
                                        <p:strVal val="visible"/>
                                      </p:to>
                                    </p:set>
                                    <p:anim calcmode="lin" valueType="num">
                                      <p:cBhvr additive="base">
                                        <p:cTn id="20" dur="500" fill="hold"/>
                                        <p:tgtEl>
                                          <p:spTgt spid="21"/>
                                        </p:tgtEl>
                                        <p:attrNameLst>
                                          <p:attrName>ppt_x</p:attrName>
                                        </p:attrNameLst>
                                      </p:cBhvr>
                                      <p:tavLst>
                                        <p:tav tm="0">
                                          <p:val>
                                            <p:strVal val="1+#ppt_w/2"/>
                                          </p:val>
                                        </p:tav>
                                        <p:tav tm="100000">
                                          <p:val>
                                            <p:strVal val="#ppt_x"/>
                                          </p:val>
                                        </p:tav>
                                      </p:tavLst>
                                    </p:anim>
                                    <p:anim calcmode="lin" valueType="num">
                                      <p:cBhvr additive="base">
                                        <p:cTn id="21" dur="500" fill="hold"/>
                                        <p:tgtEl>
                                          <p:spTgt spid="21"/>
                                        </p:tgtEl>
                                        <p:attrNameLst>
                                          <p:attrName>ppt_y</p:attrName>
                                        </p:attrNameLst>
                                      </p:cBhvr>
                                      <p:tavLst>
                                        <p:tav tm="0">
                                          <p:val>
                                            <p:strVal val="#ppt_y"/>
                                          </p:val>
                                        </p:tav>
                                        <p:tav tm="100000">
                                          <p:val>
                                            <p:strVal val="#ppt_y"/>
                                          </p:val>
                                        </p:tav>
                                      </p:tavLst>
                                    </p:anim>
                                  </p:childTnLst>
                                </p:cTn>
                              </p:par>
                              <p:par>
                                <p:cTn id="22" presetID="2" presetClass="entr" presetSubtype="2" accel="100000" fill="hold" grpId="0" nodeType="withEffect">
                                  <p:stCondLst>
                                    <p:cond delay="200"/>
                                  </p:stCondLst>
                                  <p:childTnLst>
                                    <p:set>
                                      <p:cBhvr>
                                        <p:cTn id="23" dur="1" fill="hold">
                                          <p:stCondLst>
                                            <p:cond delay="0"/>
                                          </p:stCondLst>
                                        </p:cTn>
                                        <p:tgtEl>
                                          <p:spTgt spid="22"/>
                                        </p:tgtEl>
                                        <p:attrNameLst>
                                          <p:attrName>style.visibility</p:attrName>
                                        </p:attrNameLst>
                                      </p:cBhvr>
                                      <p:to>
                                        <p:strVal val="visible"/>
                                      </p:to>
                                    </p:set>
                                    <p:anim calcmode="lin" valueType="num">
                                      <p:cBhvr additive="base">
                                        <p:cTn id="24" dur="500" fill="hold"/>
                                        <p:tgtEl>
                                          <p:spTgt spid="22"/>
                                        </p:tgtEl>
                                        <p:attrNameLst>
                                          <p:attrName>ppt_x</p:attrName>
                                        </p:attrNameLst>
                                      </p:cBhvr>
                                      <p:tavLst>
                                        <p:tav tm="0">
                                          <p:val>
                                            <p:strVal val="1+#ppt_w/2"/>
                                          </p:val>
                                        </p:tav>
                                        <p:tav tm="100000">
                                          <p:val>
                                            <p:strVal val="#ppt_x"/>
                                          </p:val>
                                        </p:tav>
                                      </p:tavLst>
                                    </p:anim>
                                    <p:anim calcmode="lin" valueType="num">
                                      <p:cBhvr additive="base">
                                        <p:cTn id="25"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684446" y="467380"/>
            <a:ext cx="1995996" cy="369332"/>
          </a:xfrm>
          <a:prstGeom prst="rect">
            <a:avLst/>
          </a:prstGeom>
          <a:noFill/>
        </p:spPr>
        <p:txBody>
          <a:bodyPr wrap="none" rtlCol="0">
            <a:spAutoFit/>
          </a:bodyPr>
          <a:lstStyle/>
          <a:p>
            <a:pPr lvl="0"/>
            <a:r>
              <a:rPr lang="en-US" altLang="zh-CN" dirty="0" smtClean="0">
                <a:solidFill>
                  <a:schemeClr val="tx1">
                    <a:lumMod val="75000"/>
                    <a:lumOff val="25000"/>
                  </a:schemeClr>
                </a:solidFill>
                <a:latin typeface="微软雅黑" pitchFamily="34" charset="-122"/>
                <a:ea typeface="微软雅黑" pitchFamily="34" charset="-122"/>
              </a:rPr>
              <a:t>Arduino</a:t>
            </a:r>
            <a:r>
              <a:rPr lang="zh-CN" altLang="en-US" dirty="0" smtClean="0">
                <a:solidFill>
                  <a:schemeClr val="tx1">
                    <a:lumMod val="75000"/>
                    <a:lumOff val="25000"/>
                  </a:schemeClr>
                </a:solidFill>
                <a:latin typeface="微软雅黑" pitchFamily="34" charset="-122"/>
                <a:ea typeface="微软雅黑" pitchFamily="34" charset="-122"/>
              </a:rPr>
              <a:t>开发过程</a:t>
            </a:r>
            <a:endParaRPr lang="zh-CN" altLang="en-US" dirty="0">
              <a:solidFill>
                <a:schemeClr val="tx1">
                  <a:lumMod val="75000"/>
                  <a:lumOff val="25000"/>
                </a:schemeClr>
              </a:solidFill>
              <a:latin typeface="微软雅黑" pitchFamily="34" charset="-122"/>
              <a:ea typeface="微软雅黑" pitchFamily="34" charset="-122"/>
            </a:endParaRPr>
          </a:p>
        </p:txBody>
      </p:sp>
      <p:sp>
        <p:nvSpPr>
          <p:cNvPr id="13" name="椭圆 12"/>
          <p:cNvSpPr/>
          <p:nvPr/>
        </p:nvSpPr>
        <p:spPr>
          <a:xfrm>
            <a:off x="8558178" y="1725202"/>
            <a:ext cx="1368152" cy="1368152"/>
          </a:xfrm>
          <a:prstGeom prst="ellipse">
            <a:avLst/>
          </a:prstGeom>
          <a:gradFill flip="none" rotWithShape="1">
            <a:gsLst>
              <a:gs pos="48000">
                <a:srgbClr val="49C1AD"/>
              </a:gs>
              <a:gs pos="0">
                <a:srgbClr val="00B0F0"/>
              </a:gs>
              <a:gs pos="100000">
                <a:srgbClr val="A8CF38"/>
              </a:gs>
            </a:gsLst>
            <a:path path="circle">
              <a:fillToRect t="100000" r="100000"/>
            </a:path>
            <a:tileRect l="-100000" b="-100000"/>
          </a:gra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lvl="0" algn="ctr"/>
            <a:r>
              <a:rPr lang="en-US" altLang="zh-CN" sz="2000" b="1" dirty="0" smtClean="0">
                <a:solidFill>
                  <a:schemeClr val="bg1"/>
                </a:solidFill>
                <a:latin typeface="HelveticaNeueLT Pro 67 MdCn" pitchFamily="34" charset="0"/>
                <a:ea typeface="微软雅黑" pitchFamily="34" charset="-122"/>
              </a:rPr>
              <a:t>3</a:t>
            </a:r>
            <a:endParaRPr lang="zh-CN" altLang="en-US" sz="2000" b="1" dirty="0">
              <a:solidFill>
                <a:schemeClr val="bg1"/>
              </a:solidFill>
              <a:latin typeface="HelveticaNeueLT Pro 67 MdCn" pitchFamily="34" charset="0"/>
              <a:ea typeface="微软雅黑" pitchFamily="34" charset="-122"/>
            </a:endParaRPr>
          </a:p>
        </p:txBody>
      </p:sp>
      <p:sp>
        <p:nvSpPr>
          <p:cNvPr id="14" name="椭圆 13"/>
          <p:cNvSpPr/>
          <p:nvPr/>
        </p:nvSpPr>
        <p:spPr>
          <a:xfrm>
            <a:off x="5411130" y="1725202"/>
            <a:ext cx="1368152" cy="1368152"/>
          </a:xfrm>
          <a:prstGeom prst="ellipse">
            <a:avLst/>
          </a:prstGeom>
          <a:gradFill flip="none" rotWithShape="1">
            <a:gsLst>
              <a:gs pos="48000">
                <a:srgbClr val="49C1AD"/>
              </a:gs>
              <a:gs pos="0">
                <a:srgbClr val="00B0F0"/>
              </a:gs>
              <a:gs pos="100000">
                <a:srgbClr val="A8CF38"/>
              </a:gs>
            </a:gsLst>
            <a:path path="circle">
              <a:fillToRect t="100000" r="100000"/>
            </a:path>
            <a:tileRect l="-100000" b="-100000"/>
          </a:gra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lvl="0" algn="ctr"/>
            <a:r>
              <a:rPr lang="en-US" altLang="zh-CN" sz="2000" b="1" dirty="0" smtClean="0">
                <a:solidFill>
                  <a:schemeClr val="bg1"/>
                </a:solidFill>
                <a:latin typeface="HelveticaNeueLT Pro 67 MdCn" pitchFamily="34" charset="0"/>
                <a:ea typeface="微软雅黑" pitchFamily="34" charset="-122"/>
              </a:rPr>
              <a:t>2</a:t>
            </a:r>
            <a:endParaRPr lang="zh-CN" altLang="en-US" sz="2000" b="1" dirty="0">
              <a:solidFill>
                <a:schemeClr val="bg1"/>
              </a:solidFill>
              <a:latin typeface="HelveticaNeueLT Pro 67 MdCn" pitchFamily="34" charset="0"/>
              <a:ea typeface="微软雅黑" pitchFamily="34" charset="-122"/>
            </a:endParaRPr>
          </a:p>
        </p:txBody>
      </p:sp>
      <p:cxnSp>
        <p:nvCxnSpPr>
          <p:cNvPr id="25" name="直接连接符 24"/>
          <p:cNvCxnSpPr/>
          <p:nvPr/>
        </p:nvCxnSpPr>
        <p:spPr>
          <a:xfrm>
            <a:off x="-1" y="3436259"/>
            <a:ext cx="2749269"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6" name="椭圆 25"/>
          <p:cNvSpPr/>
          <p:nvPr/>
        </p:nvSpPr>
        <p:spPr>
          <a:xfrm>
            <a:off x="2876150" y="3364252"/>
            <a:ext cx="144016" cy="144014"/>
          </a:xfrm>
          <a:prstGeom prst="ellipse">
            <a:avLst/>
          </a:prstGeom>
          <a:solidFill>
            <a:srgbClr val="00B0F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p:cNvCxnSpPr/>
          <p:nvPr/>
        </p:nvCxnSpPr>
        <p:spPr>
          <a:xfrm>
            <a:off x="3147047" y="3436259"/>
            <a:ext cx="2749269" cy="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6023198" y="3364252"/>
            <a:ext cx="144016" cy="144014"/>
          </a:xfrm>
          <a:prstGeom prst="ellipse">
            <a:avLst/>
          </a:prstGeom>
          <a:solidFill>
            <a:srgbClr val="00B0F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a:off x="6294095" y="3436259"/>
            <a:ext cx="2749269" cy="0"/>
          </a:xfrm>
          <a:prstGeom prst="line">
            <a:avLst/>
          </a:prstGeom>
          <a:ln w="127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9170246" y="3364252"/>
            <a:ext cx="144016" cy="144014"/>
          </a:xfrm>
          <a:prstGeom prst="ellipse">
            <a:avLst/>
          </a:prstGeom>
          <a:solidFill>
            <a:srgbClr val="00B0F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p:nvPr/>
        </p:nvCxnSpPr>
        <p:spPr>
          <a:xfrm>
            <a:off x="9441143" y="3436259"/>
            <a:ext cx="2749269" cy="0"/>
          </a:xfrm>
          <a:prstGeom prst="line">
            <a:avLst/>
          </a:prstGeom>
          <a:ln w="127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2264082" y="1725202"/>
            <a:ext cx="1368152" cy="1368152"/>
          </a:xfrm>
          <a:prstGeom prst="ellipse">
            <a:avLst/>
          </a:prstGeom>
          <a:gradFill flip="none" rotWithShape="1">
            <a:gsLst>
              <a:gs pos="48000">
                <a:srgbClr val="49C1AD"/>
              </a:gs>
              <a:gs pos="0">
                <a:srgbClr val="00B0F0"/>
              </a:gs>
              <a:gs pos="100000">
                <a:srgbClr val="A8CF38"/>
              </a:gs>
            </a:gsLst>
            <a:path path="circle">
              <a:fillToRect t="100000" r="100000"/>
            </a:path>
            <a:tileRect l="-100000" b="-100000"/>
          </a:gra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lvl="0" algn="ctr"/>
            <a:r>
              <a:rPr lang="en-US" altLang="zh-CN" sz="2000" b="1" dirty="0" smtClean="0">
                <a:solidFill>
                  <a:schemeClr val="bg1"/>
                </a:solidFill>
                <a:latin typeface="HelveticaNeueLT Pro 67 MdCn" pitchFamily="34" charset="0"/>
                <a:ea typeface="微软雅黑" pitchFamily="34" charset="-122"/>
              </a:rPr>
              <a:t>1</a:t>
            </a:r>
            <a:endParaRPr lang="zh-CN" altLang="en-US" sz="2000" b="1" dirty="0">
              <a:solidFill>
                <a:schemeClr val="bg1"/>
              </a:solidFill>
              <a:latin typeface="HelveticaNeueLT Pro 67 MdCn" pitchFamily="34" charset="0"/>
              <a:ea typeface="微软雅黑" pitchFamily="34" charset="-122"/>
            </a:endParaRPr>
          </a:p>
        </p:txBody>
      </p:sp>
      <p:sp>
        <p:nvSpPr>
          <p:cNvPr id="34" name="TextBox 33"/>
          <p:cNvSpPr txBox="1"/>
          <p:nvPr/>
        </p:nvSpPr>
        <p:spPr>
          <a:xfrm>
            <a:off x="2012054" y="3861048"/>
            <a:ext cx="1872208" cy="316369"/>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itchFamily="34" charset="-122"/>
                <a:ea typeface="微软雅黑" pitchFamily="34" charset="-122"/>
              </a:rPr>
              <a:t>设计</a:t>
            </a:r>
            <a:r>
              <a:rPr lang="zh-CN" altLang="en-US" sz="1100" dirty="0">
                <a:solidFill>
                  <a:schemeClr val="tx1">
                    <a:lumMod val="75000"/>
                    <a:lumOff val="25000"/>
                  </a:schemeClr>
                </a:solidFill>
                <a:latin typeface="微软雅黑" pitchFamily="34" charset="-122"/>
                <a:ea typeface="微软雅黑" pitchFamily="34" charset="-122"/>
              </a:rPr>
              <a:t>并连接好电路</a:t>
            </a:r>
            <a:r>
              <a:rPr lang="zh-CN" altLang="en-US" sz="1100" dirty="0" smtClean="0">
                <a:solidFill>
                  <a:schemeClr val="tx1">
                    <a:lumMod val="75000"/>
                    <a:lumOff val="25000"/>
                  </a:schemeClr>
                </a:solidFill>
                <a:latin typeface="微软雅黑" pitchFamily="34" charset="-122"/>
                <a:ea typeface="微软雅黑" pitchFamily="34" charset="-122"/>
              </a:rPr>
              <a:t>；</a:t>
            </a:r>
            <a:endParaRPr lang="zh-CN" altLang="en-US" sz="1100" dirty="0">
              <a:solidFill>
                <a:schemeClr val="tx1">
                  <a:lumMod val="75000"/>
                  <a:lumOff val="25000"/>
                </a:schemeClr>
              </a:solidFill>
              <a:latin typeface="微软雅黑" pitchFamily="34" charset="-122"/>
              <a:ea typeface="微软雅黑" pitchFamily="34" charset="-122"/>
            </a:endParaRPr>
          </a:p>
        </p:txBody>
      </p:sp>
      <p:sp>
        <p:nvSpPr>
          <p:cNvPr id="35" name="TextBox 34"/>
          <p:cNvSpPr txBox="1"/>
          <p:nvPr/>
        </p:nvSpPr>
        <p:spPr>
          <a:xfrm>
            <a:off x="5159102" y="3861048"/>
            <a:ext cx="1872208" cy="824200"/>
          </a:xfrm>
          <a:prstGeom prst="rect">
            <a:avLst/>
          </a:prstGeom>
          <a:noFill/>
        </p:spPr>
        <p:txBody>
          <a:bodyPr wrap="square" rtlCol="0">
            <a:spAutoFit/>
          </a:bodyPr>
          <a:lstStyle/>
          <a:p>
            <a:pPr algn="just">
              <a:lnSpc>
                <a:spcPct val="150000"/>
              </a:lnSpc>
            </a:pPr>
            <a:r>
              <a:rPr lang="zh-CN" altLang="en-US" sz="1100" dirty="0" smtClean="0">
                <a:solidFill>
                  <a:schemeClr val="tx1">
                    <a:lumMod val="75000"/>
                    <a:lumOff val="25000"/>
                  </a:schemeClr>
                </a:solidFill>
                <a:latin typeface="微软雅黑" pitchFamily="34" charset="-122"/>
                <a:ea typeface="微软雅黑" pitchFamily="34" charset="-122"/>
              </a:rPr>
              <a:t>将</a:t>
            </a:r>
            <a:r>
              <a:rPr lang="en-US" altLang="zh-CN" sz="1100" dirty="0">
                <a:solidFill>
                  <a:schemeClr val="tx1">
                    <a:lumMod val="75000"/>
                    <a:lumOff val="25000"/>
                  </a:schemeClr>
                </a:solidFill>
                <a:latin typeface="微软雅黑" pitchFamily="34" charset="-122"/>
                <a:ea typeface="微软雅黑" pitchFamily="34" charset="-122"/>
              </a:rPr>
              <a:t>Arduino</a:t>
            </a:r>
            <a:r>
              <a:rPr lang="zh-CN" altLang="en-US" sz="1100" dirty="0">
                <a:solidFill>
                  <a:schemeClr val="tx1">
                    <a:lumMod val="75000"/>
                    <a:lumOff val="25000"/>
                  </a:schemeClr>
                </a:solidFill>
                <a:latin typeface="微软雅黑" pitchFamily="34" charset="-122"/>
                <a:ea typeface="微软雅黑" pitchFamily="34" charset="-122"/>
              </a:rPr>
              <a:t>连接到计算机上进行编程； </a:t>
            </a:r>
          </a:p>
          <a:p>
            <a:pPr algn="just">
              <a:lnSpc>
                <a:spcPct val="150000"/>
              </a:lnSpc>
            </a:pPr>
            <a:endParaRPr lang="zh-CN" altLang="en-US" sz="1100" dirty="0">
              <a:solidFill>
                <a:schemeClr val="tx1">
                  <a:lumMod val="75000"/>
                  <a:lumOff val="25000"/>
                </a:schemeClr>
              </a:solidFill>
              <a:latin typeface="微软雅黑" pitchFamily="34" charset="-122"/>
              <a:ea typeface="微软雅黑" pitchFamily="34" charset="-122"/>
            </a:endParaRPr>
          </a:p>
        </p:txBody>
      </p:sp>
      <p:sp>
        <p:nvSpPr>
          <p:cNvPr id="36" name="TextBox 35"/>
          <p:cNvSpPr txBox="1"/>
          <p:nvPr/>
        </p:nvSpPr>
        <p:spPr>
          <a:xfrm>
            <a:off x="8306150" y="3861048"/>
            <a:ext cx="1872208" cy="1107996"/>
          </a:xfrm>
          <a:prstGeom prst="rect">
            <a:avLst/>
          </a:prstGeom>
          <a:noFill/>
        </p:spPr>
        <p:txBody>
          <a:bodyPr wrap="square" rtlCol="0">
            <a:spAutoFit/>
          </a:bodyPr>
          <a:lstStyle/>
          <a:p>
            <a:pPr algn="just">
              <a:lnSpc>
                <a:spcPct val="150000"/>
              </a:lnSpc>
            </a:pPr>
            <a:r>
              <a:rPr lang="zh-CN" altLang="en-US" sz="1100" dirty="0">
                <a:solidFill>
                  <a:schemeClr val="tx1">
                    <a:lumMod val="75000"/>
                    <a:lumOff val="25000"/>
                  </a:schemeClr>
                </a:solidFill>
                <a:latin typeface="微软雅黑" pitchFamily="34" charset="-122"/>
                <a:ea typeface="微软雅黑" pitchFamily="34" charset="-122"/>
              </a:rPr>
              <a:t>将编译通过的程序烧录到控制板进行观测；最后不断修改代码进行调试以达到预期效果。</a:t>
            </a:r>
            <a:endParaRPr lang="zh-CN" altLang="en-US" sz="11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91871981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par>
                                <p:cTn id="8" presetID="2" presetClass="entr" presetSubtype="8" decel="10000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1000" fill="hold"/>
                                        <p:tgtEl>
                                          <p:spTgt spid="33"/>
                                        </p:tgtEl>
                                        <p:attrNameLst>
                                          <p:attrName>ppt_x</p:attrName>
                                        </p:attrNameLst>
                                      </p:cBhvr>
                                      <p:tavLst>
                                        <p:tav tm="0">
                                          <p:val>
                                            <p:strVal val="0-#ppt_w/2"/>
                                          </p:val>
                                        </p:tav>
                                        <p:tav tm="100000">
                                          <p:val>
                                            <p:strVal val="#ppt_x"/>
                                          </p:val>
                                        </p:tav>
                                      </p:tavLst>
                                    </p:anim>
                                    <p:anim calcmode="lin" valueType="num">
                                      <p:cBhvr additive="base">
                                        <p:cTn id="11" dur="1000" fill="hold"/>
                                        <p:tgtEl>
                                          <p:spTgt spid="33"/>
                                        </p:tgtEl>
                                        <p:attrNameLst>
                                          <p:attrName>ppt_y</p:attrName>
                                        </p:attrNameLst>
                                      </p:cBhvr>
                                      <p:tavLst>
                                        <p:tav tm="0">
                                          <p:val>
                                            <p:strVal val="#ppt_y"/>
                                          </p:val>
                                        </p:tav>
                                        <p:tav tm="100000">
                                          <p:val>
                                            <p:strVal val="#ppt_y"/>
                                          </p:val>
                                        </p:tav>
                                      </p:tavLst>
                                    </p:anim>
                                  </p:childTnLst>
                                </p:cTn>
                              </p:par>
                              <p:par>
                                <p:cTn id="12" presetID="8" presetClass="emph" presetSubtype="0" decel="100000" fill="hold" grpId="1" nodeType="withEffect">
                                  <p:stCondLst>
                                    <p:cond delay="0"/>
                                  </p:stCondLst>
                                  <p:childTnLst>
                                    <p:animRot by="21600000">
                                      <p:cBhvr>
                                        <p:cTn id="13" dur="1000" fill="hold"/>
                                        <p:tgtEl>
                                          <p:spTgt spid="33"/>
                                        </p:tgtEl>
                                        <p:attrNameLst>
                                          <p:attrName>r</p:attrName>
                                        </p:attrNameLst>
                                      </p:cBhvr>
                                    </p:animRo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par>
                          <p:cTn id="18" fill="hold">
                            <p:stCondLst>
                              <p:cond delay="1500"/>
                            </p:stCondLst>
                            <p:childTnLst>
                              <p:par>
                                <p:cTn id="19" presetID="2" presetClass="entr" presetSubtype="4" accel="100000" fill="hold" grpId="0" nodeType="afterEffect">
                                  <p:stCondLst>
                                    <p:cond delay="0"/>
                                  </p:stCondLst>
                                  <p:childTnLst>
                                    <p:set>
                                      <p:cBhvr>
                                        <p:cTn id="20" dur="1" fill="hold">
                                          <p:stCondLst>
                                            <p:cond delay="0"/>
                                          </p:stCondLst>
                                        </p:cTn>
                                        <p:tgtEl>
                                          <p:spTgt spid="34"/>
                                        </p:tgtEl>
                                        <p:attrNameLst>
                                          <p:attrName>style.visibility</p:attrName>
                                        </p:attrNameLst>
                                      </p:cBhvr>
                                      <p:to>
                                        <p:strVal val="visible"/>
                                      </p:to>
                                    </p:set>
                                    <p:anim calcmode="lin" valueType="num">
                                      <p:cBhvr additive="base">
                                        <p:cTn id="21" dur="500" fill="hold"/>
                                        <p:tgtEl>
                                          <p:spTgt spid="34"/>
                                        </p:tgtEl>
                                        <p:attrNameLst>
                                          <p:attrName>ppt_x</p:attrName>
                                        </p:attrNameLst>
                                      </p:cBhvr>
                                      <p:tavLst>
                                        <p:tav tm="0">
                                          <p:val>
                                            <p:strVal val="#ppt_x"/>
                                          </p:val>
                                        </p:tav>
                                        <p:tav tm="100000">
                                          <p:val>
                                            <p:strVal val="#ppt_x"/>
                                          </p:val>
                                        </p:tav>
                                      </p:tavLst>
                                    </p:anim>
                                    <p:anim calcmode="lin" valueType="num">
                                      <p:cBhvr additive="base">
                                        <p:cTn id="22" dur="500" fill="hold"/>
                                        <p:tgtEl>
                                          <p:spTgt spid="34"/>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left)">
                                      <p:cBhvr>
                                        <p:cTn id="26" dur="500"/>
                                        <p:tgtEl>
                                          <p:spTgt spid="27"/>
                                        </p:tgtEl>
                                      </p:cBhvr>
                                    </p:animEffec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35" presetClass="path" presetSubtype="0" decel="100000" fill="hold" grpId="2" nodeType="withEffect">
                                  <p:stCondLst>
                                    <p:cond delay="0"/>
                                  </p:stCondLst>
                                  <p:childTnLst>
                                    <p:animMotion origin="layout" path="M 2.08333E-7 2.96296E-6 L -0.25977 2.96296E-6 " pathEditMode="relative" rAng="0" ptsTypes="AA">
                                      <p:cBhvr>
                                        <p:cTn id="30" dur="1000" spd="-100000" fill="hold"/>
                                        <p:tgtEl>
                                          <p:spTgt spid="14"/>
                                        </p:tgtEl>
                                        <p:attrNameLst>
                                          <p:attrName>ppt_x</p:attrName>
                                          <p:attrName>ppt_y</p:attrName>
                                        </p:attrNameLst>
                                      </p:cBhvr>
                                      <p:rCtr x="-12995" y="0"/>
                                    </p:animMotion>
                                  </p:childTnLst>
                                </p:cTn>
                              </p:par>
                              <p:par>
                                <p:cTn id="31" presetID="8" presetClass="emph" presetSubtype="0" decel="100000" fill="hold" grpId="1" nodeType="withEffect">
                                  <p:stCondLst>
                                    <p:cond delay="0"/>
                                  </p:stCondLst>
                                  <p:childTnLst>
                                    <p:animRot by="21600000">
                                      <p:cBhvr>
                                        <p:cTn id="32" dur="1000" fill="hold"/>
                                        <p:tgtEl>
                                          <p:spTgt spid="14"/>
                                        </p:tgtEl>
                                        <p:attrNameLst>
                                          <p:attrName>r</p:attrName>
                                        </p:attrNameLst>
                                      </p:cBhvr>
                                    </p:animRo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childTnLst>
                          </p:cTn>
                        </p:par>
                        <p:par>
                          <p:cTn id="37" fill="hold">
                            <p:stCondLst>
                              <p:cond delay="3500"/>
                            </p:stCondLst>
                            <p:childTnLst>
                              <p:par>
                                <p:cTn id="38" presetID="2" presetClass="entr" presetSubtype="4" accel="100000" fill="hold" grpId="0" nodeType="afterEffect">
                                  <p:stCondLst>
                                    <p:cond delay="0"/>
                                  </p:stCondLst>
                                  <p:childTnLst>
                                    <p:set>
                                      <p:cBhvr>
                                        <p:cTn id="39" dur="1" fill="hold">
                                          <p:stCondLst>
                                            <p:cond delay="0"/>
                                          </p:stCondLst>
                                        </p:cTn>
                                        <p:tgtEl>
                                          <p:spTgt spid="35"/>
                                        </p:tgtEl>
                                        <p:attrNameLst>
                                          <p:attrName>style.visibility</p:attrName>
                                        </p:attrNameLst>
                                      </p:cBhvr>
                                      <p:to>
                                        <p:strVal val="visible"/>
                                      </p:to>
                                    </p:set>
                                    <p:anim calcmode="lin" valueType="num">
                                      <p:cBhvr additive="base">
                                        <p:cTn id="40" dur="500" fill="hold"/>
                                        <p:tgtEl>
                                          <p:spTgt spid="35"/>
                                        </p:tgtEl>
                                        <p:attrNameLst>
                                          <p:attrName>ppt_x</p:attrName>
                                        </p:attrNameLst>
                                      </p:cBhvr>
                                      <p:tavLst>
                                        <p:tav tm="0">
                                          <p:val>
                                            <p:strVal val="#ppt_x"/>
                                          </p:val>
                                        </p:tav>
                                        <p:tav tm="100000">
                                          <p:val>
                                            <p:strVal val="#ppt_x"/>
                                          </p:val>
                                        </p:tav>
                                      </p:tavLst>
                                    </p:anim>
                                    <p:anim calcmode="lin" valueType="num">
                                      <p:cBhvr additive="base">
                                        <p:cTn id="41" dur="500" fill="hold"/>
                                        <p:tgtEl>
                                          <p:spTgt spid="35"/>
                                        </p:tgtEl>
                                        <p:attrNameLst>
                                          <p:attrName>ppt_y</p:attrName>
                                        </p:attrNameLst>
                                      </p:cBhvr>
                                      <p:tavLst>
                                        <p:tav tm="0">
                                          <p:val>
                                            <p:strVal val="1+#ppt_h/2"/>
                                          </p:val>
                                        </p:tav>
                                        <p:tav tm="100000">
                                          <p:val>
                                            <p:strVal val="#ppt_y"/>
                                          </p:val>
                                        </p:tav>
                                      </p:tavLst>
                                    </p:anim>
                                  </p:childTnLst>
                                </p:cTn>
                              </p:par>
                            </p:childTnLst>
                          </p:cTn>
                        </p:par>
                        <p:par>
                          <p:cTn id="42" fill="hold">
                            <p:stCondLst>
                              <p:cond delay="4000"/>
                            </p:stCondLst>
                            <p:childTnLst>
                              <p:par>
                                <p:cTn id="43" presetID="22" presetClass="entr" presetSubtype="8" fill="hold"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wipe(left)">
                                      <p:cBhvr>
                                        <p:cTn id="45" dur="500"/>
                                        <p:tgtEl>
                                          <p:spTgt spid="29"/>
                                        </p:tgtEl>
                                      </p:cBhvr>
                                    </p:animEffect>
                                  </p:childTnLst>
                                </p:cTn>
                              </p:par>
                              <p:par>
                                <p:cTn id="46" presetID="1" presetClass="entr" presetSubtype="0" fill="hold" grpId="0" nodeType="withEffect">
                                  <p:stCondLst>
                                    <p:cond delay="0"/>
                                  </p:stCondLst>
                                  <p:childTnLst>
                                    <p:set>
                                      <p:cBhvr>
                                        <p:cTn id="47" dur="1" fill="hold">
                                          <p:stCondLst>
                                            <p:cond delay="0"/>
                                          </p:stCondLst>
                                        </p:cTn>
                                        <p:tgtEl>
                                          <p:spTgt spid="13"/>
                                        </p:tgtEl>
                                        <p:attrNameLst>
                                          <p:attrName>style.visibility</p:attrName>
                                        </p:attrNameLst>
                                      </p:cBhvr>
                                      <p:to>
                                        <p:strVal val="visible"/>
                                      </p:to>
                                    </p:set>
                                  </p:childTnLst>
                                </p:cTn>
                              </p:par>
                              <p:par>
                                <p:cTn id="48" presetID="35" presetClass="path" presetSubtype="0" decel="100000" fill="hold" grpId="2" nodeType="withEffect">
                                  <p:stCondLst>
                                    <p:cond delay="0"/>
                                  </p:stCondLst>
                                  <p:childTnLst>
                                    <p:animMotion origin="layout" path="M 2.08333E-7 2.96296E-6 L -0.25977 2.96296E-6 " pathEditMode="relative" rAng="0" ptsTypes="AA">
                                      <p:cBhvr>
                                        <p:cTn id="49" dur="1000" spd="-100000" fill="hold"/>
                                        <p:tgtEl>
                                          <p:spTgt spid="13"/>
                                        </p:tgtEl>
                                        <p:attrNameLst>
                                          <p:attrName>ppt_x</p:attrName>
                                          <p:attrName>ppt_y</p:attrName>
                                        </p:attrNameLst>
                                      </p:cBhvr>
                                      <p:rCtr x="-12995" y="0"/>
                                    </p:animMotion>
                                  </p:childTnLst>
                                </p:cTn>
                              </p:par>
                              <p:par>
                                <p:cTn id="50" presetID="8" presetClass="emph" presetSubtype="0" decel="100000" fill="hold" grpId="1" nodeType="withEffect">
                                  <p:stCondLst>
                                    <p:cond delay="0"/>
                                  </p:stCondLst>
                                  <p:childTnLst>
                                    <p:animRot by="21600000">
                                      <p:cBhvr>
                                        <p:cTn id="51" dur="1000" fill="hold"/>
                                        <p:tgtEl>
                                          <p:spTgt spid="13"/>
                                        </p:tgtEl>
                                        <p:attrNameLst>
                                          <p:attrName>r</p:attrName>
                                        </p:attrNameLst>
                                      </p:cBhvr>
                                    </p:animRo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par>
                                <p:cTn id="56" presetID="22" presetClass="entr" presetSubtype="8" fill="hold" nodeType="withEffect">
                                  <p:stCondLst>
                                    <p:cond delay="0"/>
                                  </p:stCondLst>
                                  <p:childTnLst>
                                    <p:set>
                                      <p:cBhvr>
                                        <p:cTn id="57" dur="1" fill="hold">
                                          <p:stCondLst>
                                            <p:cond delay="0"/>
                                          </p:stCondLst>
                                        </p:cTn>
                                        <p:tgtEl>
                                          <p:spTgt spid="31"/>
                                        </p:tgtEl>
                                        <p:attrNameLst>
                                          <p:attrName>style.visibility</p:attrName>
                                        </p:attrNameLst>
                                      </p:cBhvr>
                                      <p:to>
                                        <p:strVal val="visible"/>
                                      </p:to>
                                    </p:set>
                                    <p:animEffect transition="in" filter="wipe(left)">
                                      <p:cBhvr>
                                        <p:cTn id="58" dur="500"/>
                                        <p:tgtEl>
                                          <p:spTgt spid="31"/>
                                        </p:tgtEl>
                                      </p:cBhvr>
                                    </p:animEffect>
                                  </p:childTnLst>
                                </p:cTn>
                              </p:par>
                            </p:childTnLst>
                          </p:cTn>
                        </p:par>
                        <p:par>
                          <p:cTn id="59" fill="hold">
                            <p:stCondLst>
                              <p:cond delay="5500"/>
                            </p:stCondLst>
                            <p:childTnLst>
                              <p:par>
                                <p:cTn id="60" presetID="2" presetClass="entr" presetSubtype="4" accel="100000" fill="hold" grpId="0" nodeType="afterEffect">
                                  <p:stCondLst>
                                    <p:cond delay="0"/>
                                  </p:stCondLst>
                                  <p:childTnLst>
                                    <p:set>
                                      <p:cBhvr>
                                        <p:cTn id="61" dur="1" fill="hold">
                                          <p:stCondLst>
                                            <p:cond delay="0"/>
                                          </p:stCondLst>
                                        </p:cTn>
                                        <p:tgtEl>
                                          <p:spTgt spid="36"/>
                                        </p:tgtEl>
                                        <p:attrNameLst>
                                          <p:attrName>style.visibility</p:attrName>
                                        </p:attrNameLst>
                                      </p:cBhvr>
                                      <p:to>
                                        <p:strVal val="visible"/>
                                      </p:to>
                                    </p:set>
                                    <p:anim calcmode="lin" valueType="num">
                                      <p:cBhvr additive="base">
                                        <p:cTn id="62" dur="500" fill="hold"/>
                                        <p:tgtEl>
                                          <p:spTgt spid="36"/>
                                        </p:tgtEl>
                                        <p:attrNameLst>
                                          <p:attrName>ppt_x</p:attrName>
                                        </p:attrNameLst>
                                      </p:cBhvr>
                                      <p:tavLst>
                                        <p:tav tm="0">
                                          <p:val>
                                            <p:strVal val="#ppt_x"/>
                                          </p:val>
                                        </p:tav>
                                        <p:tav tm="100000">
                                          <p:val>
                                            <p:strVal val="#ppt_x"/>
                                          </p:val>
                                        </p:tav>
                                      </p:tavLst>
                                    </p:anim>
                                    <p:anim calcmode="lin" valueType="num">
                                      <p:cBhvr additive="base">
                                        <p:cTn id="63"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P spid="14" grpId="0" animBg="1"/>
      <p:bldP spid="14" grpId="1" animBg="1"/>
      <p:bldP spid="14" grpId="2" animBg="1"/>
      <p:bldP spid="26" grpId="0" animBg="1"/>
      <p:bldP spid="28" grpId="0" animBg="1"/>
      <p:bldP spid="30" grpId="0" animBg="1"/>
      <p:bldP spid="33" grpId="0" animBg="1"/>
      <p:bldP spid="33" grpId="1" animBg="1"/>
      <p:bldP spid="34" grpId="0"/>
      <p:bldP spid="35" grpId="0"/>
      <p:bldP spid="3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684446" y="467380"/>
            <a:ext cx="1534331" cy="369332"/>
          </a:xfrm>
          <a:prstGeom prst="rect">
            <a:avLst/>
          </a:prstGeom>
          <a:noFill/>
        </p:spPr>
        <p:txBody>
          <a:bodyPr wrap="none" rtlCol="0">
            <a:spAutoFit/>
          </a:bodyPr>
          <a:lstStyle/>
          <a:p>
            <a:pPr lvl="0"/>
            <a:r>
              <a:rPr lang="en-US" altLang="zh-CN" dirty="0" smtClean="0">
                <a:solidFill>
                  <a:schemeClr val="tx1">
                    <a:lumMod val="75000"/>
                    <a:lumOff val="25000"/>
                  </a:schemeClr>
                </a:solidFill>
                <a:latin typeface="微软雅黑" pitchFamily="34" charset="-122"/>
                <a:ea typeface="微软雅黑" pitchFamily="34" charset="-122"/>
              </a:rPr>
              <a:t>Arduino</a:t>
            </a:r>
            <a:r>
              <a:rPr lang="zh-CN" altLang="en-US" dirty="0" smtClean="0">
                <a:solidFill>
                  <a:schemeClr val="tx1">
                    <a:lumMod val="75000"/>
                    <a:lumOff val="25000"/>
                  </a:schemeClr>
                </a:solidFill>
                <a:latin typeface="微软雅黑" pitchFamily="34" charset="-122"/>
                <a:ea typeface="微软雅黑" pitchFamily="34" charset="-122"/>
              </a:rPr>
              <a:t>用途</a:t>
            </a:r>
            <a:endParaRPr lang="zh-CN" altLang="en-US" dirty="0">
              <a:solidFill>
                <a:schemeClr val="tx1">
                  <a:lumMod val="75000"/>
                  <a:lumOff val="25000"/>
                </a:schemeClr>
              </a:solidFill>
              <a:latin typeface="微软雅黑" pitchFamily="34" charset="-122"/>
              <a:ea typeface="微软雅黑" pitchFamily="34" charset="-122"/>
            </a:endParaRPr>
          </a:p>
        </p:txBody>
      </p:sp>
      <p:sp>
        <p:nvSpPr>
          <p:cNvPr id="7" name="TextBox 6"/>
          <p:cNvSpPr txBox="1"/>
          <p:nvPr/>
        </p:nvSpPr>
        <p:spPr>
          <a:xfrm>
            <a:off x="3346630" y="2981137"/>
            <a:ext cx="543739" cy="523220"/>
          </a:xfrm>
          <a:prstGeom prst="rect">
            <a:avLst/>
          </a:prstGeom>
          <a:noFill/>
        </p:spPr>
        <p:txBody>
          <a:bodyPr wrap="none" rtlCol="0">
            <a:spAutoFit/>
          </a:bodyPr>
          <a:lstStyle/>
          <a:p>
            <a:pPr algn="ctr"/>
            <a:r>
              <a:rPr lang="zh-CN" altLang="en-US" sz="1400" b="1" dirty="0" smtClean="0">
                <a:solidFill>
                  <a:schemeClr val="bg1"/>
                </a:solidFill>
                <a:latin typeface="微软雅黑" pitchFamily="34" charset="-122"/>
                <a:ea typeface="微软雅黑" pitchFamily="34" charset="-122"/>
              </a:rPr>
              <a:t>关键</a:t>
            </a:r>
            <a:endParaRPr lang="en-US" altLang="zh-CN" sz="1400" b="1" dirty="0" smtClean="0">
              <a:solidFill>
                <a:schemeClr val="bg1"/>
              </a:solidFill>
              <a:latin typeface="微软雅黑" pitchFamily="34" charset="-122"/>
              <a:ea typeface="微软雅黑" pitchFamily="34" charset="-122"/>
            </a:endParaRPr>
          </a:p>
          <a:p>
            <a:pPr algn="ctr"/>
            <a:r>
              <a:rPr lang="zh-CN" altLang="en-US" sz="1400" b="1" dirty="0" smtClean="0">
                <a:solidFill>
                  <a:schemeClr val="bg1"/>
                </a:solidFill>
                <a:latin typeface="微软雅黑" pitchFamily="34" charset="-122"/>
                <a:ea typeface="微软雅黑" pitchFamily="34" charset="-122"/>
              </a:rPr>
              <a:t>环节</a:t>
            </a:r>
            <a:endParaRPr lang="zh-CN" altLang="en-US" sz="1400" b="1" dirty="0">
              <a:solidFill>
                <a:schemeClr val="bg1"/>
              </a:solidFill>
              <a:latin typeface="微软雅黑" pitchFamily="34" charset="-122"/>
              <a:ea typeface="微软雅黑" pitchFamily="34" charset="-122"/>
            </a:endParaRPr>
          </a:p>
        </p:txBody>
      </p:sp>
      <p:sp>
        <p:nvSpPr>
          <p:cNvPr id="8" name="TextBox 7"/>
          <p:cNvSpPr txBox="1"/>
          <p:nvPr/>
        </p:nvSpPr>
        <p:spPr>
          <a:xfrm>
            <a:off x="4329438" y="3950793"/>
            <a:ext cx="646331" cy="646331"/>
          </a:xfrm>
          <a:prstGeom prst="rect">
            <a:avLst/>
          </a:prstGeom>
          <a:noFill/>
        </p:spPr>
        <p:txBody>
          <a:bodyPr wrap="none" rtlCol="0">
            <a:spAutoFit/>
          </a:bodyPr>
          <a:lstStyle>
            <a:defPPr>
              <a:defRPr lang="zh-CN"/>
            </a:defPPr>
            <a:lvl1pPr>
              <a:defRPr sz="1400">
                <a:gradFill>
                  <a:gsLst>
                    <a:gs pos="30000">
                      <a:srgbClr val="E9DAB8"/>
                    </a:gs>
                    <a:gs pos="100000">
                      <a:srgbClr val="C29F67"/>
                    </a:gs>
                    <a:gs pos="0">
                      <a:srgbClr val="C29F67"/>
                    </a:gs>
                    <a:gs pos="66000">
                      <a:srgbClr val="99763C"/>
                    </a:gs>
                  </a:gsLst>
                  <a:lin ang="5400000" scaled="0"/>
                </a:gradFill>
                <a:effectLst>
                  <a:outerShdw blurRad="38100" dist="38100" dir="2700000" algn="tl">
                    <a:srgbClr val="000000">
                      <a:alpha val="43137"/>
                    </a:srgbClr>
                  </a:outerShdw>
                </a:effectLst>
                <a:latin typeface="微软雅黑" pitchFamily="34" charset="-122"/>
                <a:ea typeface="微软雅黑" pitchFamily="34" charset="-122"/>
              </a:defRPr>
            </a:lvl1pPr>
          </a:lstStyle>
          <a:p>
            <a:pPr algn="ctr"/>
            <a:r>
              <a:rPr lang="zh-CN" altLang="en-US" sz="1800" b="1" dirty="0">
                <a:solidFill>
                  <a:schemeClr val="bg1"/>
                </a:solidFill>
                <a:effectLst/>
              </a:rPr>
              <a:t>关键</a:t>
            </a:r>
          </a:p>
          <a:p>
            <a:pPr algn="ctr"/>
            <a:r>
              <a:rPr lang="zh-CN" altLang="en-US" sz="1800" b="1" dirty="0">
                <a:solidFill>
                  <a:schemeClr val="bg1"/>
                </a:solidFill>
                <a:effectLst/>
              </a:rPr>
              <a:t>环节</a:t>
            </a:r>
          </a:p>
        </p:txBody>
      </p:sp>
      <p:sp>
        <p:nvSpPr>
          <p:cNvPr id="9" name="TextBox 8"/>
          <p:cNvSpPr txBox="1"/>
          <p:nvPr/>
        </p:nvSpPr>
        <p:spPr>
          <a:xfrm>
            <a:off x="5609418" y="3410518"/>
            <a:ext cx="492443" cy="461665"/>
          </a:xfrm>
          <a:prstGeom prst="rect">
            <a:avLst/>
          </a:prstGeom>
          <a:noFill/>
        </p:spPr>
        <p:txBody>
          <a:bodyPr wrap="none" rtlCol="0">
            <a:spAutoFit/>
          </a:bodyPr>
          <a:lstStyle/>
          <a:p>
            <a:pPr algn="ctr"/>
            <a:r>
              <a:rPr lang="zh-CN" altLang="en-US" sz="1200" b="1" dirty="0">
                <a:solidFill>
                  <a:schemeClr val="bg1"/>
                </a:solidFill>
                <a:latin typeface="微软雅黑" pitchFamily="34" charset="-122"/>
                <a:ea typeface="微软雅黑" pitchFamily="34" charset="-122"/>
              </a:rPr>
              <a:t>关键</a:t>
            </a:r>
          </a:p>
          <a:p>
            <a:pPr algn="ctr"/>
            <a:r>
              <a:rPr lang="zh-CN" altLang="en-US" sz="1200" b="1" dirty="0">
                <a:solidFill>
                  <a:schemeClr val="bg1"/>
                </a:solidFill>
                <a:latin typeface="微软雅黑" pitchFamily="34" charset="-122"/>
                <a:ea typeface="微软雅黑" pitchFamily="34" charset="-122"/>
              </a:rPr>
              <a:t>环节</a:t>
            </a:r>
          </a:p>
        </p:txBody>
      </p:sp>
      <p:sp>
        <p:nvSpPr>
          <p:cNvPr id="13" name="TextBox 12"/>
          <p:cNvSpPr txBox="1"/>
          <p:nvPr/>
        </p:nvSpPr>
        <p:spPr>
          <a:xfrm>
            <a:off x="7874437" y="3761953"/>
            <a:ext cx="646331" cy="646331"/>
          </a:xfrm>
          <a:prstGeom prst="rect">
            <a:avLst/>
          </a:prstGeom>
          <a:noFill/>
        </p:spPr>
        <p:txBody>
          <a:bodyPr wrap="none" rtlCol="0">
            <a:spAutoFit/>
          </a:bodyPr>
          <a:lstStyle>
            <a:defPPr>
              <a:defRPr lang="zh-CN"/>
            </a:defPPr>
            <a:lvl1pPr>
              <a:defRPr sz="1400">
                <a:gradFill>
                  <a:gsLst>
                    <a:gs pos="30000">
                      <a:srgbClr val="E9DAB8"/>
                    </a:gs>
                    <a:gs pos="100000">
                      <a:srgbClr val="C29F67"/>
                    </a:gs>
                    <a:gs pos="0">
                      <a:srgbClr val="C29F67"/>
                    </a:gs>
                    <a:gs pos="66000">
                      <a:srgbClr val="99763C"/>
                    </a:gs>
                  </a:gsLst>
                  <a:lin ang="5400000" scaled="0"/>
                </a:gradFill>
                <a:effectLst>
                  <a:outerShdw blurRad="38100" dist="38100" dir="2700000" algn="tl">
                    <a:srgbClr val="000000">
                      <a:alpha val="43137"/>
                    </a:srgbClr>
                  </a:outerShdw>
                </a:effectLst>
                <a:latin typeface="微软雅黑" pitchFamily="34" charset="-122"/>
                <a:ea typeface="微软雅黑" pitchFamily="34" charset="-122"/>
              </a:defRPr>
            </a:lvl1pPr>
          </a:lstStyle>
          <a:p>
            <a:pPr algn="ctr"/>
            <a:r>
              <a:rPr lang="zh-CN" altLang="en-US" sz="1800" b="1" dirty="0">
                <a:solidFill>
                  <a:schemeClr val="bg1"/>
                </a:solidFill>
                <a:effectLst/>
              </a:rPr>
              <a:t>关键</a:t>
            </a:r>
          </a:p>
          <a:p>
            <a:pPr algn="ctr"/>
            <a:r>
              <a:rPr lang="zh-CN" altLang="en-US" sz="1800" b="1" dirty="0">
                <a:solidFill>
                  <a:schemeClr val="bg1"/>
                </a:solidFill>
                <a:effectLst/>
              </a:rPr>
              <a:t>环节</a:t>
            </a:r>
          </a:p>
        </p:txBody>
      </p:sp>
      <p:grpSp>
        <p:nvGrpSpPr>
          <p:cNvPr id="24" name="组合 23"/>
          <p:cNvGrpSpPr/>
          <p:nvPr/>
        </p:nvGrpSpPr>
        <p:grpSpPr>
          <a:xfrm>
            <a:off x="1198662" y="980728"/>
            <a:ext cx="5400600" cy="4896544"/>
            <a:chOff x="1198662" y="1190837"/>
            <a:chExt cx="5400600" cy="4896544"/>
          </a:xfrm>
        </p:grpSpPr>
        <p:sp>
          <p:nvSpPr>
            <p:cNvPr id="25" name="圆角矩形 24"/>
            <p:cNvSpPr/>
            <p:nvPr/>
          </p:nvSpPr>
          <p:spPr>
            <a:xfrm>
              <a:off x="1198662" y="1190837"/>
              <a:ext cx="5400600" cy="4896544"/>
            </a:xfrm>
            <a:prstGeom prst="roundRect">
              <a:avLst>
                <a:gd name="adj" fmla="val 6915"/>
              </a:avLst>
            </a:prstGeom>
            <a:gradFill>
              <a:gsLst>
                <a:gs pos="100000">
                  <a:schemeClr val="bg1">
                    <a:lumMod val="95000"/>
                  </a:schemeClr>
                </a:gs>
                <a:gs pos="0">
                  <a:schemeClr val="bg1"/>
                </a:gs>
              </a:gsLst>
              <a:lin ang="2700000" scaled="1"/>
            </a:gradFill>
            <a:ln w="12700">
              <a:solidFill>
                <a:schemeClr val="bg1">
                  <a:lumMod val="6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sp>
          <p:nvSpPr>
            <p:cNvPr id="26" name="矩形 25"/>
            <p:cNvSpPr/>
            <p:nvPr/>
          </p:nvSpPr>
          <p:spPr>
            <a:xfrm>
              <a:off x="1198662" y="1550877"/>
              <a:ext cx="5400600" cy="432048"/>
            </a:xfrm>
            <a:prstGeom prst="rect">
              <a:avLst/>
            </a:prstGeom>
            <a:gradFill>
              <a:gsLst>
                <a:gs pos="48000">
                  <a:srgbClr val="49C1AD"/>
                </a:gs>
                <a:gs pos="0">
                  <a:srgbClr val="00B0F0"/>
                </a:gs>
                <a:gs pos="100000">
                  <a:srgbClr val="A8CF38"/>
                </a:gs>
              </a:gsLs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b="1" dirty="0">
                <a:solidFill>
                  <a:schemeClr val="bg1"/>
                </a:solidFill>
                <a:latin typeface="微软雅黑" pitchFamily="34" charset="-122"/>
                <a:ea typeface="微软雅黑" pitchFamily="34" charset="-122"/>
              </a:endParaRPr>
            </a:p>
          </p:txBody>
        </p:sp>
      </p:grpSp>
      <p:sp>
        <p:nvSpPr>
          <p:cNvPr id="2" name="TextBox 1"/>
          <p:cNvSpPr txBox="1"/>
          <p:nvPr/>
        </p:nvSpPr>
        <p:spPr>
          <a:xfrm>
            <a:off x="1900920" y="2065310"/>
            <a:ext cx="3936041" cy="3613746"/>
          </a:xfrm>
          <a:prstGeom prst="rect">
            <a:avLst/>
          </a:prstGeom>
          <a:noFill/>
        </p:spPr>
        <p:txBody>
          <a:bodyPr wrap="square" rtlCol="0">
            <a:spAutoFit/>
          </a:bodyPr>
          <a:lstStyle/>
          <a:p>
            <a:pPr>
              <a:lnSpc>
                <a:spcPct val="150000"/>
              </a:lnSpc>
            </a:pPr>
            <a:r>
              <a:rPr lang="en-US" altLang="zh-CN" sz="1400" dirty="0"/>
              <a:t>Arduino</a:t>
            </a:r>
            <a:r>
              <a:rPr lang="zh-CN" altLang="zh-CN" sz="1400" dirty="0"/>
              <a:t>是源自意大利的一个开放源代码的硬件，该平台包括一块具备简单</a:t>
            </a:r>
            <a:r>
              <a:rPr lang="en-US" altLang="zh-CN" sz="1400" dirty="0"/>
              <a:t>I/O</a:t>
            </a:r>
            <a:r>
              <a:rPr lang="zh-CN" altLang="zh-CN" sz="1400" dirty="0"/>
              <a:t>功能的电路板以及一套程序开发环境软件。</a:t>
            </a:r>
            <a:r>
              <a:rPr lang="en-US" altLang="zh-CN" sz="1400" dirty="0"/>
              <a:t>Arduino</a:t>
            </a:r>
            <a:r>
              <a:rPr lang="zh-CN" altLang="zh-CN" sz="1400" dirty="0"/>
              <a:t>可以用来开发交互产品，比如它可以读取大量的开关和传感器信号，并且可以控制电灯、电机和其他各式各样的物理设备</a:t>
            </a:r>
            <a:r>
              <a:rPr lang="en-US" altLang="zh-CN" sz="1400" dirty="0"/>
              <a:t>;Arduino</a:t>
            </a:r>
            <a:r>
              <a:rPr lang="zh-CN" altLang="zh-CN" sz="1400" dirty="0"/>
              <a:t>也可以开发出与</a:t>
            </a:r>
            <a:r>
              <a:rPr lang="en-US" altLang="zh-CN" sz="1400" dirty="0"/>
              <a:t>PC</a:t>
            </a:r>
            <a:r>
              <a:rPr lang="zh-CN" altLang="zh-CN" sz="1400" dirty="0"/>
              <a:t>相连的周边装置，能在运行时与</a:t>
            </a:r>
            <a:r>
              <a:rPr lang="en-US" altLang="zh-CN" sz="1400" dirty="0"/>
              <a:t>PC</a:t>
            </a:r>
            <a:r>
              <a:rPr lang="zh-CN" altLang="zh-CN" sz="1400" dirty="0"/>
              <a:t>上的软件进行通信。</a:t>
            </a:r>
            <a:r>
              <a:rPr lang="en-US" altLang="zh-CN" sz="1400" dirty="0"/>
              <a:t>Arduino</a:t>
            </a:r>
            <a:r>
              <a:rPr lang="zh-CN" altLang="zh-CN" sz="1400" dirty="0"/>
              <a:t>的硬件电路板可以自行焊接组装，也可以购买已经组装好的模块，而程序开发环境的软件则可以从网上免费下载并使用。</a:t>
            </a:r>
          </a:p>
          <a:p>
            <a:pPr>
              <a:lnSpc>
                <a:spcPct val="150000"/>
              </a:lnSpc>
            </a:pPr>
            <a:endParaRPr lang="zh-CN" altLang="en-US" sz="1400" dirty="0"/>
          </a:p>
        </p:txBody>
      </p:sp>
      <p:grpSp>
        <p:nvGrpSpPr>
          <p:cNvPr id="33" name="组合 32"/>
          <p:cNvGrpSpPr/>
          <p:nvPr/>
        </p:nvGrpSpPr>
        <p:grpSpPr>
          <a:xfrm>
            <a:off x="6759371" y="1179240"/>
            <a:ext cx="5441236" cy="4092600"/>
            <a:chOff x="6759371" y="1179240"/>
            <a:chExt cx="5441236" cy="4092600"/>
          </a:xfrm>
        </p:grpSpPr>
        <p:pic>
          <p:nvPicPr>
            <p:cNvPr id="27" name="图片 2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59371" y="2629745"/>
              <a:ext cx="3522794" cy="2642095"/>
            </a:xfrm>
            <a:prstGeom prst="rect">
              <a:avLst/>
            </a:prstGeom>
          </p:spPr>
        </p:pic>
        <p:pic>
          <p:nvPicPr>
            <p:cNvPr id="31" name="图片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1231" y="1179240"/>
              <a:ext cx="2909376" cy="2187501"/>
            </a:xfrm>
            <a:prstGeom prst="rect">
              <a:avLst/>
            </a:prstGeom>
          </p:spPr>
        </p:pic>
      </p:grpSp>
    </p:spTree>
    <p:extLst>
      <p:ext uri="{BB962C8B-B14F-4D97-AF65-F5344CB8AC3E}">
        <p14:creationId xmlns:p14="http://schemas.microsoft.com/office/powerpoint/2010/main" val="3846645336"/>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200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 y="403154"/>
            <a:ext cx="12190414" cy="623832"/>
            <a:chOff x="-1" y="403154"/>
            <a:chExt cx="12190414" cy="623832"/>
          </a:xfrm>
        </p:grpSpPr>
        <p:sp>
          <p:nvSpPr>
            <p:cNvPr id="5" name="矩形 4"/>
            <p:cNvSpPr/>
            <p:nvPr/>
          </p:nvSpPr>
          <p:spPr>
            <a:xfrm>
              <a:off x="-1" y="536574"/>
              <a:ext cx="4465309" cy="49041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7725104" y="536574"/>
              <a:ext cx="4465309" cy="49041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Freeform 15"/>
            <p:cNvSpPr>
              <a:spLocks/>
            </p:cNvSpPr>
            <p:nvPr/>
          </p:nvSpPr>
          <p:spPr bwMode="auto">
            <a:xfrm>
              <a:off x="4150990" y="536574"/>
              <a:ext cx="628639" cy="490412"/>
            </a:xfrm>
            <a:custGeom>
              <a:avLst/>
              <a:gdLst>
                <a:gd name="T0" fmla="*/ 0 w 523"/>
                <a:gd name="T1" fmla="*/ 0 h 408"/>
                <a:gd name="T2" fmla="*/ 523 w 523"/>
                <a:gd name="T3" fmla="*/ 0 h 408"/>
                <a:gd name="T4" fmla="*/ 523 w 523"/>
                <a:gd name="T5" fmla="*/ 408 h 408"/>
                <a:gd name="T6" fmla="*/ 0 w 523"/>
                <a:gd name="T7" fmla="*/ 408 h 408"/>
                <a:gd name="T8" fmla="*/ 204 w 523"/>
                <a:gd name="T9" fmla="*/ 203 h 408"/>
                <a:gd name="T10" fmla="*/ 0 w 523"/>
                <a:gd name="T11" fmla="*/ 0 h 408"/>
              </a:gdLst>
              <a:ahLst/>
              <a:cxnLst>
                <a:cxn ang="0">
                  <a:pos x="T0" y="T1"/>
                </a:cxn>
                <a:cxn ang="0">
                  <a:pos x="T2" y="T3"/>
                </a:cxn>
                <a:cxn ang="0">
                  <a:pos x="T4" y="T5"/>
                </a:cxn>
                <a:cxn ang="0">
                  <a:pos x="T6" y="T7"/>
                </a:cxn>
                <a:cxn ang="0">
                  <a:pos x="T8" y="T9"/>
                </a:cxn>
                <a:cxn ang="0">
                  <a:pos x="T10" y="T11"/>
                </a:cxn>
              </a:cxnLst>
              <a:rect l="0" t="0" r="r" b="b"/>
              <a:pathLst>
                <a:path w="523" h="408">
                  <a:moveTo>
                    <a:pt x="0" y="0"/>
                  </a:moveTo>
                  <a:lnTo>
                    <a:pt x="523" y="0"/>
                  </a:lnTo>
                  <a:lnTo>
                    <a:pt x="523" y="408"/>
                  </a:lnTo>
                  <a:lnTo>
                    <a:pt x="0" y="408"/>
                  </a:lnTo>
                  <a:lnTo>
                    <a:pt x="204" y="203"/>
                  </a:lnTo>
                  <a:lnTo>
                    <a:pt x="0"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16"/>
            <p:cNvSpPr>
              <a:spLocks/>
            </p:cNvSpPr>
            <p:nvPr/>
          </p:nvSpPr>
          <p:spPr bwMode="auto">
            <a:xfrm>
              <a:off x="7411984" y="536574"/>
              <a:ext cx="627438" cy="490412"/>
            </a:xfrm>
            <a:custGeom>
              <a:avLst/>
              <a:gdLst>
                <a:gd name="T0" fmla="*/ 522 w 522"/>
                <a:gd name="T1" fmla="*/ 0 h 408"/>
                <a:gd name="T2" fmla="*/ 0 w 522"/>
                <a:gd name="T3" fmla="*/ 0 h 408"/>
                <a:gd name="T4" fmla="*/ 0 w 522"/>
                <a:gd name="T5" fmla="*/ 408 h 408"/>
                <a:gd name="T6" fmla="*/ 522 w 522"/>
                <a:gd name="T7" fmla="*/ 408 h 408"/>
                <a:gd name="T8" fmla="*/ 319 w 522"/>
                <a:gd name="T9" fmla="*/ 203 h 408"/>
                <a:gd name="T10" fmla="*/ 522 w 522"/>
                <a:gd name="T11" fmla="*/ 0 h 408"/>
              </a:gdLst>
              <a:ahLst/>
              <a:cxnLst>
                <a:cxn ang="0">
                  <a:pos x="T0" y="T1"/>
                </a:cxn>
                <a:cxn ang="0">
                  <a:pos x="T2" y="T3"/>
                </a:cxn>
                <a:cxn ang="0">
                  <a:pos x="T4" y="T5"/>
                </a:cxn>
                <a:cxn ang="0">
                  <a:pos x="T6" y="T7"/>
                </a:cxn>
                <a:cxn ang="0">
                  <a:pos x="T8" y="T9"/>
                </a:cxn>
                <a:cxn ang="0">
                  <a:pos x="T10" y="T11"/>
                </a:cxn>
              </a:cxnLst>
              <a:rect l="0" t="0" r="r" b="b"/>
              <a:pathLst>
                <a:path w="522" h="408">
                  <a:moveTo>
                    <a:pt x="522" y="0"/>
                  </a:moveTo>
                  <a:lnTo>
                    <a:pt x="0" y="0"/>
                  </a:lnTo>
                  <a:lnTo>
                    <a:pt x="0" y="408"/>
                  </a:lnTo>
                  <a:lnTo>
                    <a:pt x="522" y="408"/>
                  </a:lnTo>
                  <a:lnTo>
                    <a:pt x="319" y="203"/>
                  </a:lnTo>
                  <a:lnTo>
                    <a:pt x="522" y="0"/>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17"/>
            <p:cNvSpPr>
              <a:spLocks/>
            </p:cNvSpPr>
            <p:nvPr/>
          </p:nvSpPr>
          <p:spPr bwMode="auto">
            <a:xfrm>
              <a:off x="7411984" y="893566"/>
              <a:ext cx="235589" cy="133420"/>
            </a:xfrm>
            <a:custGeom>
              <a:avLst/>
              <a:gdLst>
                <a:gd name="T0" fmla="*/ 196 w 196"/>
                <a:gd name="T1" fmla="*/ 0 h 111"/>
                <a:gd name="T2" fmla="*/ 0 w 196"/>
                <a:gd name="T3" fmla="*/ 111 h 111"/>
                <a:gd name="T4" fmla="*/ 0 w 196"/>
                <a:gd name="T5" fmla="*/ 0 h 111"/>
                <a:gd name="T6" fmla="*/ 196 w 196"/>
                <a:gd name="T7" fmla="*/ 0 h 111"/>
              </a:gdLst>
              <a:ahLst/>
              <a:cxnLst>
                <a:cxn ang="0">
                  <a:pos x="T0" y="T1"/>
                </a:cxn>
                <a:cxn ang="0">
                  <a:pos x="T2" y="T3"/>
                </a:cxn>
                <a:cxn ang="0">
                  <a:pos x="T4" y="T5"/>
                </a:cxn>
                <a:cxn ang="0">
                  <a:pos x="T6" y="T7"/>
                </a:cxn>
              </a:cxnLst>
              <a:rect l="0" t="0" r="r" b="b"/>
              <a:pathLst>
                <a:path w="196" h="111">
                  <a:moveTo>
                    <a:pt x="196" y="0"/>
                  </a:moveTo>
                  <a:lnTo>
                    <a:pt x="0" y="111"/>
                  </a:lnTo>
                  <a:lnTo>
                    <a:pt x="0" y="0"/>
                  </a:lnTo>
                  <a:lnTo>
                    <a:pt x="196"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Rectangle 18"/>
            <p:cNvSpPr>
              <a:spLocks noChangeArrowheads="1"/>
            </p:cNvSpPr>
            <p:nvPr/>
          </p:nvSpPr>
          <p:spPr bwMode="auto">
            <a:xfrm>
              <a:off x="4542838" y="403154"/>
              <a:ext cx="3104735" cy="490412"/>
            </a:xfrm>
            <a:prstGeom prst="rect">
              <a:avLst/>
            </a:prstGeom>
            <a:solidFill>
              <a:srgbClr val="00B0F0"/>
            </a:solidFill>
            <a:ln>
              <a:noFill/>
            </a:ln>
          </p:spPr>
          <p:txBody>
            <a:bodyPr vert="horz" wrap="square" lIns="91440" tIns="45720" rIns="91440" bIns="45720" numCol="1" anchor="ctr" anchorCtr="0" compatLnSpc="1">
              <a:prstTxWarp prst="textNoShape">
                <a:avLst/>
              </a:prstTxWarp>
            </a:bodyPr>
            <a:lstStyle/>
            <a:p>
              <a:pPr lvl="0" algn="ctr"/>
              <a:r>
                <a:rPr lang="zh-CN" altLang="en-US" sz="2000" dirty="0" smtClean="0">
                  <a:solidFill>
                    <a:prstClr val="white"/>
                  </a:solidFill>
                  <a:latin typeface="微软雅黑" pitchFamily="34" charset="-122"/>
                  <a:ea typeface="微软雅黑" pitchFamily="34" charset="-122"/>
                </a:rPr>
                <a:t>引言</a:t>
              </a:r>
              <a:endParaRPr lang="zh-CN" altLang="en-US" sz="2000" dirty="0">
                <a:solidFill>
                  <a:prstClr val="white"/>
                </a:solidFill>
                <a:latin typeface="微软雅黑" pitchFamily="34" charset="-122"/>
                <a:ea typeface="微软雅黑" pitchFamily="34" charset="-122"/>
              </a:endParaRPr>
            </a:p>
          </p:txBody>
        </p:sp>
        <p:sp>
          <p:nvSpPr>
            <p:cNvPr id="11" name="Freeform 19"/>
            <p:cNvSpPr>
              <a:spLocks/>
            </p:cNvSpPr>
            <p:nvPr/>
          </p:nvSpPr>
          <p:spPr bwMode="auto">
            <a:xfrm>
              <a:off x="4542838" y="893566"/>
              <a:ext cx="236791" cy="133420"/>
            </a:xfrm>
            <a:custGeom>
              <a:avLst/>
              <a:gdLst>
                <a:gd name="T0" fmla="*/ 0 w 197"/>
                <a:gd name="T1" fmla="*/ 0 h 111"/>
                <a:gd name="T2" fmla="*/ 197 w 197"/>
                <a:gd name="T3" fmla="*/ 111 h 111"/>
                <a:gd name="T4" fmla="*/ 197 w 197"/>
                <a:gd name="T5" fmla="*/ 0 h 111"/>
                <a:gd name="T6" fmla="*/ 0 w 197"/>
                <a:gd name="T7" fmla="*/ 0 h 111"/>
              </a:gdLst>
              <a:ahLst/>
              <a:cxnLst>
                <a:cxn ang="0">
                  <a:pos x="T0" y="T1"/>
                </a:cxn>
                <a:cxn ang="0">
                  <a:pos x="T2" y="T3"/>
                </a:cxn>
                <a:cxn ang="0">
                  <a:pos x="T4" y="T5"/>
                </a:cxn>
                <a:cxn ang="0">
                  <a:pos x="T6" y="T7"/>
                </a:cxn>
              </a:cxnLst>
              <a:rect l="0" t="0" r="r" b="b"/>
              <a:pathLst>
                <a:path w="197" h="111">
                  <a:moveTo>
                    <a:pt x="0" y="0"/>
                  </a:moveTo>
                  <a:lnTo>
                    <a:pt x="197" y="111"/>
                  </a:lnTo>
                  <a:lnTo>
                    <a:pt x="197" y="0"/>
                  </a:lnTo>
                  <a:lnTo>
                    <a:pt x="0"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zh-CN" altLang="en-US"/>
            </a:p>
          </p:txBody>
        </p:sp>
      </p:grpSp>
      <p:pic>
        <p:nvPicPr>
          <p:cNvPr id="13" name="Picture 4"/>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265567" y="1772816"/>
            <a:ext cx="5659280" cy="3971880"/>
          </a:xfrm>
          <a:prstGeom prst="rect">
            <a:avLst/>
          </a:prstGeom>
          <a:ln>
            <a:noFill/>
          </a:ln>
          <a:effectLst/>
          <a:extLst/>
        </p:spPr>
      </p:pic>
      <p:sp>
        <p:nvSpPr>
          <p:cNvPr id="15" name="流程图: 过程 14"/>
          <p:cNvSpPr/>
          <p:nvPr/>
        </p:nvSpPr>
        <p:spPr>
          <a:xfrm>
            <a:off x="1666714" y="2432328"/>
            <a:ext cx="8856984" cy="2652856"/>
          </a:xfrm>
          <a:prstGeom prst="flowChartProcess">
            <a:avLst/>
          </a:prstGeom>
          <a:gradFill flip="none" rotWithShape="1">
            <a:gsLst>
              <a:gs pos="48000">
                <a:srgbClr val="49C1AD">
                  <a:alpha val="80000"/>
                </a:srgbClr>
              </a:gs>
              <a:gs pos="0">
                <a:srgbClr val="00B0F0">
                  <a:alpha val="80000"/>
                </a:srgbClr>
              </a:gs>
              <a:gs pos="100000">
                <a:srgbClr val="A8CF38">
                  <a:alpha val="8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a:solidFill>
                <a:schemeClr val="bg1"/>
              </a:solidFill>
              <a:latin typeface="HelveticaNeueLT Pro 67 MdCn" pitchFamily="34" charset="0"/>
              <a:ea typeface="微软雅黑" pitchFamily="34" charset="-122"/>
            </a:endParaRPr>
          </a:p>
        </p:txBody>
      </p:sp>
      <p:sp>
        <p:nvSpPr>
          <p:cNvPr id="12" name="TextBox 11"/>
          <p:cNvSpPr txBox="1"/>
          <p:nvPr/>
        </p:nvSpPr>
        <p:spPr>
          <a:xfrm>
            <a:off x="2134766" y="2743094"/>
            <a:ext cx="7920880" cy="1889876"/>
          </a:xfrm>
          <a:prstGeom prst="rect">
            <a:avLst/>
          </a:prstGeom>
          <a:noFill/>
        </p:spPr>
        <p:txBody>
          <a:bodyPr wrap="square" rtlCol="0">
            <a:spAutoFit/>
          </a:bodyPr>
          <a:lstStyle/>
          <a:p>
            <a:pPr lvl="0" indent="396000" algn="just">
              <a:lnSpc>
                <a:spcPct val="150000"/>
              </a:lnSpc>
            </a:pPr>
            <a:r>
              <a:rPr lang="zh-CN" altLang="en-US" sz="2000" b="1" dirty="0">
                <a:solidFill>
                  <a:schemeClr val="bg1"/>
                </a:solidFill>
                <a:latin typeface="微软雅黑" pitchFamily="34" charset="-122"/>
                <a:ea typeface="微软雅黑" pitchFamily="34" charset="-122"/>
              </a:rPr>
              <a:t>所有的计算机系统都由相似的硬件和软件组成，他们执行着相似的功能。在</a:t>
            </a:r>
            <a:r>
              <a:rPr lang="en-US" altLang="zh-CN" sz="2000" b="1" dirty="0">
                <a:solidFill>
                  <a:schemeClr val="bg1"/>
                </a:solidFill>
                <a:latin typeface="微软雅黑" pitchFamily="34" charset="-122"/>
                <a:ea typeface="微软雅黑" pitchFamily="34" charset="-122"/>
              </a:rPr>
              <a:t>C</a:t>
            </a:r>
            <a:r>
              <a:rPr lang="zh-CN" altLang="en-US" sz="2000" b="1" dirty="0">
                <a:solidFill>
                  <a:schemeClr val="bg1"/>
                </a:solidFill>
                <a:latin typeface="微软雅黑" pitchFamily="34" charset="-122"/>
                <a:ea typeface="微软雅黑" pitchFamily="34" charset="-122"/>
              </a:rPr>
              <a:t>语言中，</a:t>
            </a:r>
            <a:r>
              <a:rPr lang="en-US" altLang="zh-CN" sz="2000" b="1" dirty="0">
                <a:solidFill>
                  <a:schemeClr val="bg1"/>
                </a:solidFill>
                <a:latin typeface="微软雅黑" pitchFamily="34" charset="-122"/>
                <a:ea typeface="微软雅黑" pitchFamily="34" charset="-122"/>
              </a:rPr>
              <a:t>C</a:t>
            </a:r>
            <a:r>
              <a:rPr lang="zh-CN" altLang="en-US" sz="2000" b="1" dirty="0">
                <a:solidFill>
                  <a:schemeClr val="bg1"/>
                </a:solidFill>
                <a:latin typeface="微软雅黑" pitchFamily="34" charset="-122"/>
                <a:ea typeface="微软雅黑" pitchFamily="34" charset="-122"/>
              </a:rPr>
              <a:t>语言的灵魂“指针”，是每一个基础的编程学习者必须要掌握的一门知识。</a:t>
            </a:r>
            <a:r>
              <a:rPr lang="en-US" altLang="zh-CN" sz="2000" b="1" dirty="0">
                <a:solidFill>
                  <a:schemeClr val="bg1"/>
                </a:solidFill>
                <a:latin typeface="微软雅黑" pitchFamily="34" charset="-122"/>
                <a:ea typeface="微软雅黑" pitchFamily="34" charset="-122"/>
              </a:rPr>
              <a:t>Arduino</a:t>
            </a:r>
            <a:r>
              <a:rPr lang="zh-CN" altLang="en-US" sz="2000" b="1" dirty="0">
                <a:solidFill>
                  <a:schemeClr val="bg1"/>
                </a:solidFill>
                <a:latin typeface="微软雅黑" pitchFamily="34" charset="-122"/>
                <a:ea typeface="微软雅黑" pitchFamily="34" charset="-122"/>
              </a:rPr>
              <a:t>则是一种“微型计算机”，它的多种用途极大丰富了我们的生活。</a:t>
            </a:r>
            <a:endParaRPr lang="zh-CN" altLang="en-US" sz="2800" b="1" dirty="0">
              <a:solidFill>
                <a:schemeClr val="bg1"/>
              </a:solidFill>
            </a:endParaRPr>
          </a:p>
        </p:txBody>
      </p:sp>
    </p:spTree>
    <p:extLst>
      <p:ext uri="{BB962C8B-B14F-4D97-AF65-F5344CB8AC3E}">
        <p14:creationId xmlns:p14="http://schemas.microsoft.com/office/powerpoint/2010/main" val="57739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strVal val="#ppt_w*0.70"/>
                                          </p:val>
                                        </p:tav>
                                        <p:tav tm="100000">
                                          <p:val>
                                            <p:strVal val="#ppt_w"/>
                                          </p:val>
                                        </p:tav>
                                      </p:tavLst>
                                    </p:anim>
                                    <p:anim calcmode="lin" valueType="num">
                                      <p:cBhvr>
                                        <p:cTn id="8" dur="1000" fill="hold"/>
                                        <p:tgtEl>
                                          <p:spTgt spid="15"/>
                                        </p:tgtEl>
                                        <p:attrNameLst>
                                          <p:attrName>ppt_h</p:attrName>
                                        </p:attrNameLst>
                                      </p:cBhvr>
                                      <p:tavLst>
                                        <p:tav tm="0">
                                          <p:val>
                                            <p:strVal val="#ppt_h"/>
                                          </p:val>
                                        </p:tav>
                                        <p:tav tm="100000">
                                          <p:val>
                                            <p:strVal val="#ppt_h"/>
                                          </p:val>
                                        </p:tav>
                                      </p:tavLst>
                                    </p:anim>
                                    <p:animEffect transition="in" filter="fade">
                                      <p:cBhvr>
                                        <p:cTn id="9" dur="1000"/>
                                        <p:tgtEl>
                                          <p:spTgt spid="15"/>
                                        </p:tgtEl>
                                      </p:cBhvr>
                                    </p:animEffect>
                                  </p:childTnLst>
                                </p:cTn>
                              </p:par>
                            </p:childTnLst>
                          </p:cTn>
                        </p:par>
                        <p:par>
                          <p:cTn id="10" fill="hold">
                            <p:stCondLst>
                              <p:cond delay="1000"/>
                            </p:stCondLst>
                            <p:childTnLst>
                              <p:par>
                                <p:cTn id="11" presetID="12" presetClass="entr" presetSubtype="4"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0"/>
                                        <p:tgtEl>
                                          <p:spTgt spid="12"/>
                                        </p:tgtEl>
                                        <p:attrNameLst>
                                          <p:attrName>ppt_y</p:attrName>
                                        </p:attrNameLst>
                                      </p:cBhvr>
                                      <p:tavLst>
                                        <p:tav tm="0">
                                          <p:val>
                                            <p:strVal val="#ppt_y+#ppt_h*1.125000"/>
                                          </p:val>
                                        </p:tav>
                                        <p:tav tm="100000">
                                          <p:val>
                                            <p:strVal val="#ppt_y"/>
                                          </p:val>
                                        </p:tav>
                                      </p:tavLst>
                                    </p:anim>
                                    <p:animEffect transition="in" filter="wipe(up)">
                                      <p:cBhvr>
                                        <p:cTn id="14" dur="5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D:\desktop\图片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0413" cy="6858000"/>
          </a:xfrm>
          <a:prstGeom prst="rect">
            <a:avLst/>
          </a:prstGeom>
          <a:noFill/>
          <a:extLst>
            <a:ext uri="{909E8E84-426E-40DD-AFC4-6F175D3DCCD1}">
              <a14:hiddenFill xmlns:a14="http://schemas.microsoft.com/office/drawing/2010/main">
                <a:solidFill>
                  <a:srgbClr val="FFFFFF"/>
                </a:solidFill>
              </a14:hiddenFill>
            </a:ext>
          </a:extLst>
        </p:spPr>
      </p:pic>
      <p:sp>
        <p:nvSpPr>
          <p:cNvPr id="38" name="椭圆 37"/>
          <p:cNvSpPr/>
          <p:nvPr/>
        </p:nvSpPr>
        <p:spPr>
          <a:xfrm>
            <a:off x="2854846" y="1497053"/>
            <a:ext cx="1798632" cy="1798632"/>
          </a:xfrm>
          <a:prstGeom prst="ellipse">
            <a:avLst/>
          </a:prstGeom>
          <a:solidFill>
            <a:srgbClr val="49C1AD"/>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bIns="46800" rtlCol="0" anchor="ctr"/>
          <a:lstStyle/>
          <a:p>
            <a:pPr algn="ctr"/>
            <a:r>
              <a:rPr lang="zh-CN" altLang="en-US" sz="2400" b="1" dirty="0" smtClean="0">
                <a:solidFill>
                  <a:schemeClr val="bg1"/>
                </a:solidFill>
                <a:latin typeface="微软雅黑" pitchFamily="34" charset="-122"/>
                <a:ea typeface="微软雅黑" pitchFamily="34" charset="-122"/>
              </a:rPr>
              <a:t>计算机</a:t>
            </a:r>
            <a:endParaRPr lang="en-US" altLang="zh-CN" sz="2400" b="1" dirty="0" smtClean="0">
              <a:solidFill>
                <a:schemeClr val="bg1"/>
              </a:solidFill>
              <a:latin typeface="微软雅黑" pitchFamily="34" charset="-122"/>
              <a:ea typeface="微软雅黑" pitchFamily="34" charset="-122"/>
            </a:endParaRPr>
          </a:p>
          <a:p>
            <a:pPr algn="ctr"/>
            <a:r>
              <a:rPr lang="zh-CN" altLang="en-US" sz="2400" b="1" dirty="0" smtClean="0">
                <a:solidFill>
                  <a:schemeClr val="bg1"/>
                </a:solidFill>
                <a:latin typeface="微软雅黑" pitchFamily="34" charset="-122"/>
                <a:ea typeface="微软雅黑" pitchFamily="34" charset="-122"/>
              </a:rPr>
              <a:t>系统</a:t>
            </a:r>
            <a:endParaRPr lang="zh-CN" altLang="en-US" sz="2400" b="1" dirty="0">
              <a:solidFill>
                <a:schemeClr val="bg1"/>
              </a:solidFill>
              <a:latin typeface="微软雅黑" pitchFamily="34" charset="-122"/>
              <a:ea typeface="微软雅黑" pitchFamily="34" charset="-122"/>
            </a:endParaRPr>
          </a:p>
        </p:txBody>
      </p:sp>
      <p:sp>
        <p:nvSpPr>
          <p:cNvPr id="41" name="椭圆 40"/>
          <p:cNvSpPr/>
          <p:nvPr/>
        </p:nvSpPr>
        <p:spPr>
          <a:xfrm>
            <a:off x="5013518" y="708928"/>
            <a:ext cx="1798632" cy="1798632"/>
          </a:xfrm>
          <a:prstGeom prst="ellipse">
            <a:avLst/>
          </a:prstGeom>
          <a:solidFill>
            <a:srgbClr val="A8CF38"/>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bIns="46800" rtlCol="0" anchor="ctr"/>
          <a:lstStyle/>
          <a:p>
            <a:pPr algn="ctr"/>
            <a:r>
              <a:rPr lang="en-US" altLang="zh-CN" sz="2400" b="1" dirty="0" smtClean="0">
                <a:solidFill>
                  <a:schemeClr val="bg1"/>
                </a:solidFill>
                <a:latin typeface="微软雅黑" pitchFamily="34" charset="-122"/>
                <a:ea typeface="微软雅黑" pitchFamily="34" charset="-122"/>
              </a:rPr>
              <a:t>C</a:t>
            </a:r>
            <a:r>
              <a:rPr lang="zh-CN" altLang="en-US" sz="2400" b="1" dirty="0" smtClean="0">
                <a:solidFill>
                  <a:schemeClr val="bg1"/>
                </a:solidFill>
                <a:latin typeface="微软雅黑" pitchFamily="34" charset="-122"/>
                <a:ea typeface="微软雅黑" pitchFamily="34" charset="-122"/>
              </a:rPr>
              <a:t>语言</a:t>
            </a:r>
            <a:endParaRPr lang="en-US" altLang="zh-CN" sz="2400" b="1" dirty="0" smtClean="0">
              <a:solidFill>
                <a:schemeClr val="bg1"/>
              </a:solidFill>
              <a:latin typeface="微软雅黑" pitchFamily="34" charset="-122"/>
              <a:ea typeface="微软雅黑" pitchFamily="34" charset="-122"/>
            </a:endParaRPr>
          </a:p>
          <a:p>
            <a:pPr algn="ctr"/>
            <a:r>
              <a:rPr lang="zh-CN" altLang="en-US" sz="2400" b="1" dirty="0" smtClean="0">
                <a:solidFill>
                  <a:schemeClr val="bg1"/>
                </a:solidFill>
                <a:latin typeface="微软雅黑" pitchFamily="34" charset="-122"/>
                <a:ea typeface="微软雅黑" pitchFamily="34" charset="-122"/>
              </a:rPr>
              <a:t>指针</a:t>
            </a:r>
            <a:endParaRPr lang="zh-CN" altLang="en-US" sz="2400" b="1" dirty="0">
              <a:solidFill>
                <a:schemeClr val="bg1"/>
              </a:solidFill>
              <a:latin typeface="微软雅黑" pitchFamily="34" charset="-122"/>
              <a:ea typeface="微软雅黑" pitchFamily="34" charset="-122"/>
            </a:endParaRPr>
          </a:p>
        </p:txBody>
      </p:sp>
      <p:sp>
        <p:nvSpPr>
          <p:cNvPr id="44" name="椭圆 43"/>
          <p:cNvSpPr/>
          <p:nvPr/>
        </p:nvSpPr>
        <p:spPr>
          <a:xfrm>
            <a:off x="7171538" y="1482989"/>
            <a:ext cx="1798632" cy="1798632"/>
          </a:xfrm>
          <a:prstGeom prst="ellipse">
            <a:avLst/>
          </a:prstGeom>
          <a:solidFill>
            <a:srgbClr val="49C1AD"/>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bIns="46800" rtlCol="0" anchor="ctr"/>
          <a:lstStyle/>
          <a:p>
            <a:pPr algn="ctr"/>
            <a:r>
              <a:rPr lang="en-US" altLang="zh-CN" sz="2400" b="1" dirty="0" smtClean="0">
                <a:solidFill>
                  <a:schemeClr val="bg1"/>
                </a:solidFill>
                <a:latin typeface="微软雅黑" pitchFamily="34" charset="-122"/>
                <a:ea typeface="微软雅黑" pitchFamily="34" charset="-122"/>
              </a:rPr>
              <a:t>Arduino</a:t>
            </a:r>
            <a:endParaRPr lang="zh-CN" altLang="en-US" sz="2400" b="1" dirty="0">
              <a:solidFill>
                <a:schemeClr val="bg1"/>
              </a:solidFill>
              <a:latin typeface="微软雅黑" pitchFamily="34" charset="-122"/>
              <a:ea typeface="微软雅黑" pitchFamily="34" charset="-122"/>
            </a:endParaRPr>
          </a:p>
        </p:txBody>
      </p:sp>
      <p:sp>
        <p:nvSpPr>
          <p:cNvPr id="50" name="椭圆 49"/>
          <p:cNvSpPr/>
          <p:nvPr/>
        </p:nvSpPr>
        <p:spPr>
          <a:xfrm>
            <a:off x="5375126" y="3717032"/>
            <a:ext cx="1440160" cy="1440160"/>
          </a:xfrm>
          <a:prstGeom prst="ellipse">
            <a:avLst/>
          </a:prstGeom>
          <a:gradFill flip="none" rotWithShape="1">
            <a:gsLst>
              <a:gs pos="48000">
                <a:srgbClr val="49C1AD"/>
              </a:gs>
              <a:gs pos="0">
                <a:srgbClr val="00B0F0"/>
              </a:gs>
              <a:gs pos="100000">
                <a:srgbClr val="A8CF38"/>
              </a:gs>
            </a:gsLst>
            <a:lin ang="18900000" scaled="1"/>
            <a:tileRect/>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bIns="46800" rtlCol="0" anchor="ctr"/>
          <a:lstStyle/>
          <a:p>
            <a:pPr algn="ctr"/>
            <a:r>
              <a:rPr lang="zh-CN" altLang="en-US" sz="2800" dirty="0">
                <a:solidFill>
                  <a:schemeClr val="bg1"/>
                </a:solidFill>
                <a:latin typeface="微软雅黑" pitchFamily="34" charset="-122"/>
                <a:ea typeface="微软雅黑" pitchFamily="34" charset="-122"/>
              </a:rPr>
              <a:t>目录</a:t>
            </a:r>
          </a:p>
        </p:txBody>
      </p:sp>
      <p:pic>
        <p:nvPicPr>
          <p:cNvPr id="51" name="Picture 6" descr="D:\360data\重要数据\桌面\未标题-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6063" y="8541568"/>
            <a:ext cx="1895475" cy="4543425"/>
          </a:xfrm>
          <a:prstGeom prst="rect">
            <a:avLst/>
          </a:prstGeom>
          <a:noFill/>
          <a:effectLst>
            <a:outerShdw blurRad="381000" dist="215900" dir="2700000" algn="tl" rotWithShape="0">
              <a:prstClr val="black">
                <a:alpha val="19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1675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path" presetSubtype="0" decel="100000" fill="hold" nodeType="afterEffect">
                                  <p:stCondLst>
                                    <p:cond delay="0"/>
                                  </p:stCondLst>
                                  <p:childTnLst>
                                    <p:animMotion origin="layout" path="M -0.52357 -0.04977 C -0.52357 -0.55787 -0.29336 -0.97176 -0.00938 -0.97176 C 0.27448 -0.97176 0.50312 -0.55787 0.50312 -0.04977 C 0.50312 0.45856 0.27448 0.87037 -0.00938 0.87037 C -0.29336 0.87037 -0.52357 0.45856 -0.52357 -0.04977 Z " pathEditMode="relative" rAng="16200000" ptsTypes="fffff">
                                      <p:cBhvr>
                                        <p:cTn id="6" dur="8000" fill="hold"/>
                                        <p:tgtEl>
                                          <p:spTgt spid="51"/>
                                        </p:tgtEl>
                                        <p:attrNameLst>
                                          <p:attrName>ppt_x</p:attrName>
                                          <p:attrName>ppt_y</p:attrName>
                                        </p:attrNameLst>
                                      </p:cBhvr>
                                      <p:rCtr x="51341" y="-93"/>
                                    </p:animMotion>
                                  </p:childTnLst>
                                </p:cTn>
                              </p:par>
                              <p:par>
                                <p:cTn id="7" presetID="53" presetClass="entr" presetSubtype="16" fill="hold" grpId="0" nodeType="withEffect">
                                  <p:stCondLst>
                                    <p:cond delay="800"/>
                                  </p:stCondLst>
                                  <p:childTnLst>
                                    <p:set>
                                      <p:cBhvr>
                                        <p:cTn id="8" dur="1" fill="hold">
                                          <p:stCondLst>
                                            <p:cond delay="0"/>
                                          </p:stCondLst>
                                        </p:cTn>
                                        <p:tgtEl>
                                          <p:spTgt spid="38"/>
                                        </p:tgtEl>
                                        <p:attrNameLst>
                                          <p:attrName>style.visibility</p:attrName>
                                        </p:attrNameLst>
                                      </p:cBhvr>
                                      <p:to>
                                        <p:strVal val="visible"/>
                                      </p:to>
                                    </p:set>
                                    <p:anim calcmode="lin" valueType="num">
                                      <p:cBhvr>
                                        <p:cTn id="9" dur="300" fill="hold"/>
                                        <p:tgtEl>
                                          <p:spTgt spid="38"/>
                                        </p:tgtEl>
                                        <p:attrNameLst>
                                          <p:attrName>ppt_w</p:attrName>
                                        </p:attrNameLst>
                                      </p:cBhvr>
                                      <p:tavLst>
                                        <p:tav tm="0">
                                          <p:val>
                                            <p:fltVal val="0"/>
                                          </p:val>
                                        </p:tav>
                                        <p:tav tm="100000">
                                          <p:val>
                                            <p:strVal val="#ppt_w"/>
                                          </p:val>
                                        </p:tav>
                                      </p:tavLst>
                                    </p:anim>
                                    <p:anim calcmode="lin" valueType="num">
                                      <p:cBhvr>
                                        <p:cTn id="10" dur="300" fill="hold"/>
                                        <p:tgtEl>
                                          <p:spTgt spid="38"/>
                                        </p:tgtEl>
                                        <p:attrNameLst>
                                          <p:attrName>ppt_h</p:attrName>
                                        </p:attrNameLst>
                                      </p:cBhvr>
                                      <p:tavLst>
                                        <p:tav tm="0">
                                          <p:val>
                                            <p:fltVal val="0"/>
                                          </p:val>
                                        </p:tav>
                                        <p:tav tm="100000">
                                          <p:val>
                                            <p:strVal val="#ppt_h"/>
                                          </p:val>
                                        </p:tav>
                                      </p:tavLst>
                                    </p:anim>
                                    <p:animEffect transition="in" filter="fade">
                                      <p:cBhvr>
                                        <p:cTn id="11" dur="300"/>
                                        <p:tgtEl>
                                          <p:spTgt spid="38"/>
                                        </p:tgtEl>
                                      </p:cBhvr>
                                    </p:animEffect>
                                  </p:childTnLst>
                                </p:cTn>
                              </p:par>
                              <p:par>
                                <p:cTn id="12" presetID="6" presetClass="emph" presetSubtype="0" autoRev="1" fill="hold" grpId="1" nodeType="withEffect">
                                  <p:stCondLst>
                                    <p:cond delay="1100"/>
                                  </p:stCondLst>
                                  <p:childTnLst>
                                    <p:animScale>
                                      <p:cBhvr>
                                        <p:cTn id="13" dur="100" fill="hold"/>
                                        <p:tgtEl>
                                          <p:spTgt spid="38"/>
                                        </p:tgtEl>
                                      </p:cBhvr>
                                      <p:by x="110000" y="110000"/>
                                    </p:animScale>
                                  </p:childTnLst>
                                </p:cTn>
                              </p:par>
                              <p:par>
                                <p:cTn id="14" presetID="53" presetClass="entr" presetSubtype="16" fill="hold" grpId="0" nodeType="withEffect">
                                  <p:stCondLst>
                                    <p:cond delay="1000"/>
                                  </p:stCondLst>
                                  <p:childTnLst>
                                    <p:set>
                                      <p:cBhvr>
                                        <p:cTn id="15" dur="1" fill="hold">
                                          <p:stCondLst>
                                            <p:cond delay="0"/>
                                          </p:stCondLst>
                                        </p:cTn>
                                        <p:tgtEl>
                                          <p:spTgt spid="41"/>
                                        </p:tgtEl>
                                        <p:attrNameLst>
                                          <p:attrName>style.visibility</p:attrName>
                                        </p:attrNameLst>
                                      </p:cBhvr>
                                      <p:to>
                                        <p:strVal val="visible"/>
                                      </p:to>
                                    </p:set>
                                    <p:anim calcmode="lin" valueType="num">
                                      <p:cBhvr>
                                        <p:cTn id="16" dur="300" fill="hold"/>
                                        <p:tgtEl>
                                          <p:spTgt spid="41"/>
                                        </p:tgtEl>
                                        <p:attrNameLst>
                                          <p:attrName>ppt_w</p:attrName>
                                        </p:attrNameLst>
                                      </p:cBhvr>
                                      <p:tavLst>
                                        <p:tav tm="0">
                                          <p:val>
                                            <p:fltVal val="0"/>
                                          </p:val>
                                        </p:tav>
                                        <p:tav tm="100000">
                                          <p:val>
                                            <p:strVal val="#ppt_w"/>
                                          </p:val>
                                        </p:tav>
                                      </p:tavLst>
                                    </p:anim>
                                    <p:anim calcmode="lin" valueType="num">
                                      <p:cBhvr>
                                        <p:cTn id="17" dur="300" fill="hold"/>
                                        <p:tgtEl>
                                          <p:spTgt spid="41"/>
                                        </p:tgtEl>
                                        <p:attrNameLst>
                                          <p:attrName>ppt_h</p:attrName>
                                        </p:attrNameLst>
                                      </p:cBhvr>
                                      <p:tavLst>
                                        <p:tav tm="0">
                                          <p:val>
                                            <p:fltVal val="0"/>
                                          </p:val>
                                        </p:tav>
                                        <p:tav tm="100000">
                                          <p:val>
                                            <p:strVal val="#ppt_h"/>
                                          </p:val>
                                        </p:tav>
                                      </p:tavLst>
                                    </p:anim>
                                    <p:animEffect transition="in" filter="fade">
                                      <p:cBhvr>
                                        <p:cTn id="18" dur="300"/>
                                        <p:tgtEl>
                                          <p:spTgt spid="41"/>
                                        </p:tgtEl>
                                      </p:cBhvr>
                                    </p:animEffect>
                                  </p:childTnLst>
                                </p:cTn>
                              </p:par>
                              <p:par>
                                <p:cTn id="19" presetID="6" presetClass="emph" presetSubtype="0" autoRev="1" fill="hold" grpId="1" nodeType="withEffect">
                                  <p:stCondLst>
                                    <p:cond delay="1300"/>
                                  </p:stCondLst>
                                  <p:childTnLst>
                                    <p:animScale>
                                      <p:cBhvr>
                                        <p:cTn id="20" dur="100" fill="hold"/>
                                        <p:tgtEl>
                                          <p:spTgt spid="41"/>
                                        </p:tgtEl>
                                      </p:cBhvr>
                                      <p:by x="110000" y="110000"/>
                                    </p:animScale>
                                  </p:childTnLst>
                                </p:cTn>
                              </p:par>
                              <p:par>
                                <p:cTn id="21" presetID="53" presetClass="entr" presetSubtype="16" fill="hold" grpId="0" nodeType="withEffect">
                                  <p:stCondLst>
                                    <p:cond delay="1200"/>
                                  </p:stCondLst>
                                  <p:childTnLst>
                                    <p:set>
                                      <p:cBhvr>
                                        <p:cTn id="22" dur="1" fill="hold">
                                          <p:stCondLst>
                                            <p:cond delay="0"/>
                                          </p:stCondLst>
                                        </p:cTn>
                                        <p:tgtEl>
                                          <p:spTgt spid="44"/>
                                        </p:tgtEl>
                                        <p:attrNameLst>
                                          <p:attrName>style.visibility</p:attrName>
                                        </p:attrNameLst>
                                      </p:cBhvr>
                                      <p:to>
                                        <p:strVal val="visible"/>
                                      </p:to>
                                    </p:set>
                                    <p:anim calcmode="lin" valueType="num">
                                      <p:cBhvr>
                                        <p:cTn id="23" dur="300" fill="hold"/>
                                        <p:tgtEl>
                                          <p:spTgt spid="44"/>
                                        </p:tgtEl>
                                        <p:attrNameLst>
                                          <p:attrName>ppt_w</p:attrName>
                                        </p:attrNameLst>
                                      </p:cBhvr>
                                      <p:tavLst>
                                        <p:tav tm="0">
                                          <p:val>
                                            <p:fltVal val="0"/>
                                          </p:val>
                                        </p:tav>
                                        <p:tav tm="100000">
                                          <p:val>
                                            <p:strVal val="#ppt_w"/>
                                          </p:val>
                                        </p:tav>
                                      </p:tavLst>
                                    </p:anim>
                                    <p:anim calcmode="lin" valueType="num">
                                      <p:cBhvr>
                                        <p:cTn id="24" dur="300" fill="hold"/>
                                        <p:tgtEl>
                                          <p:spTgt spid="44"/>
                                        </p:tgtEl>
                                        <p:attrNameLst>
                                          <p:attrName>ppt_h</p:attrName>
                                        </p:attrNameLst>
                                      </p:cBhvr>
                                      <p:tavLst>
                                        <p:tav tm="0">
                                          <p:val>
                                            <p:fltVal val="0"/>
                                          </p:val>
                                        </p:tav>
                                        <p:tav tm="100000">
                                          <p:val>
                                            <p:strVal val="#ppt_h"/>
                                          </p:val>
                                        </p:tav>
                                      </p:tavLst>
                                    </p:anim>
                                    <p:animEffect transition="in" filter="fade">
                                      <p:cBhvr>
                                        <p:cTn id="25" dur="300"/>
                                        <p:tgtEl>
                                          <p:spTgt spid="44"/>
                                        </p:tgtEl>
                                      </p:cBhvr>
                                    </p:animEffect>
                                  </p:childTnLst>
                                </p:cTn>
                              </p:par>
                              <p:par>
                                <p:cTn id="26" presetID="6" presetClass="emph" presetSubtype="0" autoRev="1" fill="hold" grpId="1" nodeType="withEffect">
                                  <p:stCondLst>
                                    <p:cond delay="1500"/>
                                  </p:stCondLst>
                                  <p:childTnLst>
                                    <p:animScale>
                                      <p:cBhvr>
                                        <p:cTn id="27" dur="100" fill="hold"/>
                                        <p:tgtEl>
                                          <p:spTgt spid="44"/>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8" grpId="1" animBg="1"/>
      <p:bldP spid="41" grpId="0" animBg="1"/>
      <p:bldP spid="41" grpId="1" animBg="1"/>
      <p:bldP spid="44" grpId="0" animBg="1"/>
      <p:bldP spid="44"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平行四边形 17"/>
          <p:cNvSpPr/>
          <p:nvPr/>
        </p:nvSpPr>
        <p:spPr>
          <a:xfrm>
            <a:off x="6837127" y="1943663"/>
            <a:ext cx="4346312" cy="3531002"/>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dirty="0">
              <a:solidFill>
                <a:schemeClr val="bg1"/>
              </a:solidFill>
              <a:latin typeface="HelveticaNeueLT Pro 67 MdCn" pitchFamily="34" charset="0"/>
              <a:ea typeface="微软雅黑" pitchFamily="34" charset="-122"/>
            </a:endParaRPr>
          </a:p>
        </p:txBody>
      </p:sp>
      <p:sp>
        <p:nvSpPr>
          <p:cNvPr id="14" name="TextBox 13"/>
          <p:cNvSpPr txBox="1"/>
          <p:nvPr/>
        </p:nvSpPr>
        <p:spPr>
          <a:xfrm>
            <a:off x="1365900" y="2561863"/>
            <a:ext cx="4031873" cy="1015663"/>
          </a:xfrm>
          <a:prstGeom prst="rect">
            <a:avLst/>
          </a:prstGeom>
          <a:noFill/>
        </p:spPr>
        <p:txBody>
          <a:bodyPr wrap="none" rtlCol="0">
            <a:spAutoFit/>
          </a:bodyPr>
          <a:lstStyle/>
          <a:p>
            <a:r>
              <a:rPr lang="zh-CN" altLang="en-US" sz="6000" dirty="0">
                <a:solidFill>
                  <a:srgbClr val="00B0F0"/>
                </a:solidFill>
                <a:latin typeface="HelveticaNeueLT Pro 67 MdCn" pitchFamily="34" charset="0"/>
                <a:ea typeface="微软雅黑" pitchFamily="34" charset="-122"/>
              </a:rPr>
              <a:t>计算机系统</a:t>
            </a:r>
            <a:endParaRPr lang="zh-CN" altLang="en-US" sz="6000" dirty="0">
              <a:solidFill>
                <a:srgbClr val="00B0F0"/>
              </a:solidFill>
              <a:latin typeface="HelveticaNeueLT Pro 67 MdCn" pitchFamily="34" charset="0"/>
              <a:ea typeface="微软雅黑" pitchFamily="34" charset="-122"/>
            </a:endParaRPr>
          </a:p>
        </p:txBody>
      </p:sp>
      <p:sp>
        <p:nvSpPr>
          <p:cNvPr id="16" name="平行四边形 15"/>
          <p:cNvSpPr/>
          <p:nvPr/>
        </p:nvSpPr>
        <p:spPr>
          <a:xfrm>
            <a:off x="6527254" y="1663499"/>
            <a:ext cx="4346312" cy="3531002"/>
          </a:xfrm>
          <a:prstGeom prst="parallelogram">
            <a:avLst/>
          </a:prstGeom>
          <a:gradFill flip="none" rotWithShape="1">
            <a:gsLst>
              <a:gs pos="48000">
                <a:srgbClr val="49C1AD">
                  <a:alpha val="60000"/>
                </a:srgbClr>
              </a:gs>
              <a:gs pos="0">
                <a:srgbClr val="00B0F0">
                  <a:alpha val="60000"/>
                </a:srgbClr>
              </a:gs>
              <a:gs pos="100000">
                <a:srgbClr val="A8CF38">
                  <a:alpha val="6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solidFill>
                  <a:schemeClr val="bg1"/>
                </a:solidFill>
                <a:latin typeface="HelveticaNeueLT Pro 67 MdCn" pitchFamily="34" charset="0"/>
                <a:ea typeface="微软雅黑" pitchFamily="34" charset="-122"/>
              </a:rPr>
              <a:t>PART </a:t>
            </a:r>
            <a:r>
              <a:rPr lang="en-US" altLang="zh-CN" sz="15000" dirty="0" smtClean="0">
                <a:solidFill>
                  <a:schemeClr val="bg1"/>
                </a:solidFill>
                <a:latin typeface="HelveticaNeueLT Pro 67 MdCn" pitchFamily="34" charset="0"/>
                <a:ea typeface="微软雅黑" pitchFamily="34" charset="-122"/>
              </a:rPr>
              <a:t>1</a:t>
            </a:r>
            <a:endParaRPr lang="zh-CN" altLang="en-US" sz="15000" dirty="0">
              <a:solidFill>
                <a:schemeClr val="bg1"/>
              </a:solidFill>
              <a:latin typeface="HelveticaNeueLT Pro 67 MdCn" pitchFamily="34" charset="0"/>
              <a:ea typeface="微软雅黑" pitchFamily="34" charset="-122"/>
            </a:endParaRPr>
          </a:p>
        </p:txBody>
      </p:sp>
    </p:spTree>
    <p:extLst>
      <p:ext uri="{BB962C8B-B14F-4D97-AF65-F5344CB8AC3E}">
        <p14:creationId xmlns:p14="http://schemas.microsoft.com/office/powerpoint/2010/main" val="255373439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00000" fill="hold" grpId="0" nodeType="afterEffect" p14:presetBounceEnd="20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20000">
                                          <p:cBhvr additive="base">
                                            <p:cTn id="7" dur="500" fill="hold"/>
                                            <p:tgtEl>
                                              <p:spTgt spid="16"/>
                                            </p:tgtEl>
                                            <p:attrNameLst>
                                              <p:attrName>ppt_x</p:attrName>
                                            </p:attrNameLst>
                                          </p:cBhvr>
                                          <p:tavLst>
                                            <p:tav tm="0">
                                              <p:val>
                                                <p:strVal val="#ppt_x"/>
                                              </p:val>
                                            </p:tav>
                                            <p:tav tm="100000">
                                              <p:val>
                                                <p:strVal val="#ppt_x"/>
                                              </p:val>
                                            </p:tav>
                                          </p:tavLst>
                                        </p:anim>
                                        <p:anim calcmode="lin" valueType="num" p14:bounceEnd="20000">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1" accel="100000" fill="hold" grpId="0" nodeType="withEffect" p14:presetBounceEnd="20000">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14:bounceEnd="20000">
                                          <p:cBhvr additive="base">
                                            <p:cTn id="11" dur="500" fill="hold"/>
                                            <p:tgtEl>
                                              <p:spTgt spid="18"/>
                                            </p:tgtEl>
                                            <p:attrNameLst>
                                              <p:attrName>ppt_x</p:attrName>
                                            </p:attrNameLst>
                                          </p:cBhvr>
                                          <p:tavLst>
                                            <p:tav tm="0">
                                              <p:val>
                                                <p:strVal val="#ppt_x"/>
                                              </p:val>
                                            </p:tav>
                                            <p:tav tm="100000">
                                              <p:val>
                                                <p:strVal val="#ppt_x"/>
                                              </p:val>
                                            </p:tav>
                                          </p:tavLst>
                                        </p:anim>
                                        <p:anim calcmode="lin" valueType="num" p14:bounceEnd="20000">
                                          <p:cBhvr additive="base">
                                            <p:cTn id="12" dur="500" fill="hold"/>
                                            <p:tgtEl>
                                              <p:spTgt spid="18"/>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ppt_x</p:attrName>
                                            </p:attrNameLst>
                                          </p:cBhvr>
                                          <p:tavLst>
                                            <p:tav tm="0">
                                              <p:val>
                                                <p:strVal val="#ppt_x"/>
                                              </p:val>
                                            </p:tav>
                                            <p:tav tm="100000">
                                              <p:val>
                                                <p:strVal val="#ppt_x"/>
                                              </p:val>
                                            </p:tav>
                                          </p:tavLst>
                                        </p:anim>
                                        <p:anim calcmode="lin" valueType="num">
                                          <p:cBhvr>
                                            <p:cTn id="18"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p:bldP spid="16"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0000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1" ac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ppt_x</p:attrName>
                                            </p:attrNameLst>
                                          </p:cBhvr>
                                          <p:tavLst>
                                            <p:tav tm="0">
                                              <p:val>
                                                <p:strVal val="#ppt_x"/>
                                              </p:val>
                                            </p:tav>
                                            <p:tav tm="100000">
                                              <p:val>
                                                <p:strVal val="#ppt_x"/>
                                              </p:val>
                                            </p:tav>
                                          </p:tavLst>
                                        </p:anim>
                                        <p:anim calcmode="lin" valueType="num">
                                          <p:cBhvr>
                                            <p:cTn id="18"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p:bldP spid="16" grpId="0" animBg="1"/>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椭圆 54"/>
          <p:cNvSpPr/>
          <p:nvPr/>
        </p:nvSpPr>
        <p:spPr>
          <a:xfrm>
            <a:off x="6412114" y="4760112"/>
            <a:ext cx="775546" cy="775546"/>
          </a:xfrm>
          <a:prstGeom prst="ellipse">
            <a:avLst/>
          </a:prstGeom>
          <a:gradFill>
            <a:gsLst>
              <a:gs pos="48000">
                <a:srgbClr val="49C1AD"/>
              </a:gs>
              <a:gs pos="0">
                <a:srgbClr val="00B0F0"/>
              </a:gs>
              <a:gs pos="100000">
                <a:srgbClr val="A8CF38"/>
              </a:gs>
            </a:gsLs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6295154" y="2328975"/>
            <a:ext cx="775546" cy="775546"/>
          </a:xfrm>
          <a:prstGeom prst="ellipse">
            <a:avLst/>
          </a:prstGeom>
          <a:gradFill>
            <a:gsLst>
              <a:gs pos="48000">
                <a:srgbClr val="49C1AD"/>
              </a:gs>
              <a:gs pos="0">
                <a:srgbClr val="00B0F0"/>
              </a:gs>
              <a:gs pos="100000">
                <a:srgbClr val="A8CF38"/>
              </a:gs>
            </a:gsLs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6320282" y="931696"/>
            <a:ext cx="775546" cy="775546"/>
          </a:xfrm>
          <a:prstGeom prst="ellipse">
            <a:avLst/>
          </a:prstGeom>
          <a:gradFill>
            <a:gsLst>
              <a:gs pos="48000">
                <a:srgbClr val="49C1AD"/>
              </a:gs>
              <a:gs pos="0">
                <a:srgbClr val="00B0F0"/>
              </a:gs>
              <a:gs pos="100000">
                <a:srgbClr val="A8CF38"/>
              </a:gs>
            </a:gsLs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TextBox 31"/>
          <p:cNvSpPr txBox="1"/>
          <p:nvPr/>
        </p:nvSpPr>
        <p:spPr>
          <a:xfrm>
            <a:off x="684446" y="467380"/>
            <a:ext cx="1800493" cy="369332"/>
          </a:xfrm>
          <a:prstGeom prst="rect">
            <a:avLst/>
          </a:prstGeom>
          <a:noFill/>
        </p:spPr>
        <p:txBody>
          <a:bodyPr wrap="none" rtlCol="0">
            <a:spAutoFit/>
          </a:bodyPr>
          <a:lstStyle/>
          <a:p>
            <a:pPr lvl="0"/>
            <a:r>
              <a:rPr lang="zh-CN" altLang="en-US" dirty="0" smtClean="0">
                <a:solidFill>
                  <a:schemeClr val="tx1">
                    <a:lumMod val="75000"/>
                    <a:lumOff val="25000"/>
                  </a:schemeClr>
                </a:solidFill>
                <a:latin typeface="微软雅黑" pitchFamily="34" charset="-122"/>
                <a:ea typeface="微软雅黑" pitchFamily="34" charset="-122"/>
              </a:rPr>
              <a:t>计算机硬件组成</a:t>
            </a:r>
            <a:endParaRPr lang="zh-CN" altLang="en-US" dirty="0">
              <a:solidFill>
                <a:schemeClr val="tx1">
                  <a:lumMod val="75000"/>
                  <a:lumOff val="25000"/>
                </a:schemeClr>
              </a:solidFill>
              <a:latin typeface="微软雅黑" pitchFamily="34" charset="-122"/>
              <a:ea typeface="微软雅黑" pitchFamily="34" charset="-122"/>
            </a:endParaRPr>
          </a:p>
        </p:txBody>
      </p:sp>
      <p:pic>
        <p:nvPicPr>
          <p:cNvPr id="42" name="Picture 2"/>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774726" y="1628800"/>
            <a:ext cx="3090050" cy="3906858"/>
          </a:xfrm>
          <a:prstGeom prst="rect">
            <a:avLst/>
          </a:prstGeom>
          <a:ln>
            <a:noFill/>
          </a:ln>
          <a:effectLst/>
          <a:extLst/>
        </p:spPr>
      </p:pic>
      <p:sp>
        <p:nvSpPr>
          <p:cNvPr id="44" name="Freeform 8"/>
          <p:cNvSpPr>
            <a:spLocks noEditPoints="1"/>
          </p:cNvSpPr>
          <p:nvPr/>
        </p:nvSpPr>
        <p:spPr bwMode="auto">
          <a:xfrm>
            <a:off x="6477209" y="2484625"/>
            <a:ext cx="461692" cy="461692"/>
          </a:xfrm>
          <a:custGeom>
            <a:avLst/>
            <a:gdLst>
              <a:gd name="T0" fmla="*/ 43 w 280"/>
              <a:gd name="T1" fmla="*/ 91 h 280"/>
              <a:gd name="T2" fmla="*/ 32 w 280"/>
              <a:gd name="T3" fmla="*/ 101 h 280"/>
              <a:gd name="T4" fmla="*/ 134 w 280"/>
              <a:gd name="T5" fmla="*/ 26 h 280"/>
              <a:gd name="T6" fmla="*/ 134 w 280"/>
              <a:gd name="T7" fmla="*/ 0 h 280"/>
              <a:gd name="T8" fmla="*/ 177 w 280"/>
              <a:gd name="T9" fmla="*/ 43 h 280"/>
              <a:gd name="T10" fmla="*/ 134 w 280"/>
              <a:gd name="T11" fmla="*/ 86 h 280"/>
              <a:gd name="T12" fmla="*/ 134 w 280"/>
              <a:gd name="T13" fmla="*/ 61 h 280"/>
              <a:gd name="T14" fmla="*/ 65 w 280"/>
              <a:gd name="T15" fmla="*/ 113 h 280"/>
              <a:gd name="T16" fmla="*/ 65 w 280"/>
              <a:gd name="T17" fmla="*/ 113 h 280"/>
              <a:gd name="T18" fmla="*/ 43 w 280"/>
              <a:gd name="T19" fmla="*/ 91 h 280"/>
              <a:gd name="T20" fmla="*/ 87 w 280"/>
              <a:gd name="T21" fmla="*/ 140 h 280"/>
              <a:gd name="T22" fmla="*/ 140 w 280"/>
              <a:gd name="T23" fmla="*/ 193 h 280"/>
              <a:gd name="T24" fmla="*/ 193 w 280"/>
              <a:gd name="T25" fmla="*/ 140 h 280"/>
              <a:gd name="T26" fmla="*/ 140 w 280"/>
              <a:gd name="T27" fmla="*/ 87 h 280"/>
              <a:gd name="T28" fmla="*/ 87 w 280"/>
              <a:gd name="T29" fmla="*/ 140 h 280"/>
              <a:gd name="T30" fmla="*/ 190 w 280"/>
              <a:gd name="T31" fmla="*/ 43 h 280"/>
              <a:gd name="T32" fmla="*/ 167 w 280"/>
              <a:gd name="T33" fmla="*/ 66 h 280"/>
              <a:gd name="T34" fmla="*/ 219 w 280"/>
              <a:gd name="T35" fmla="*/ 135 h 280"/>
              <a:gd name="T36" fmla="*/ 194 w 280"/>
              <a:gd name="T37" fmla="*/ 135 h 280"/>
              <a:gd name="T38" fmla="*/ 237 w 280"/>
              <a:gd name="T39" fmla="*/ 177 h 280"/>
              <a:gd name="T40" fmla="*/ 280 w 280"/>
              <a:gd name="T41" fmla="*/ 135 h 280"/>
              <a:gd name="T42" fmla="*/ 255 w 280"/>
              <a:gd name="T43" fmla="*/ 135 h 280"/>
              <a:gd name="T44" fmla="*/ 179 w 280"/>
              <a:gd name="T45" fmla="*/ 32 h 280"/>
              <a:gd name="T46" fmla="*/ 190 w 280"/>
              <a:gd name="T47" fmla="*/ 43 h 280"/>
              <a:gd name="T48" fmla="*/ 214 w 280"/>
              <a:gd name="T49" fmla="*/ 167 h 280"/>
              <a:gd name="T50" fmla="*/ 214 w 280"/>
              <a:gd name="T51" fmla="*/ 167 h 280"/>
              <a:gd name="T52" fmla="*/ 146 w 280"/>
              <a:gd name="T53" fmla="*/ 219 h 280"/>
              <a:gd name="T54" fmla="*/ 146 w 280"/>
              <a:gd name="T55" fmla="*/ 195 h 280"/>
              <a:gd name="T56" fmla="*/ 103 w 280"/>
              <a:gd name="T57" fmla="*/ 238 h 280"/>
              <a:gd name="T58" fmla="*/ 146 w 280"/>
              <a:gd name="T59" fmla="*/ 280 h 280"/>
              <a:gd name="T60" fmla="*/ 146 w 280"/>
              <a:gd name="T61" fmla="*/ 255 h 280"/>
              <a:gd name="T62" fmla="*/ 248 w 280"/>
              <a:gd name="T63" fmla="*/ 179 h 280"/>
              <a:gd name="T64" fmla="*/ 237 w 280"/>
              <a:gd name="T65" fmla="*/ 190 h 280"/>
              <a:gd name="T66" fmla="*/ 214 w 280"/>
              <a:gd name="T67" fmla="*/ 167 h 280"/>
              <a:gd name="T68" fmla="*/ 113 w 280"/>
              <a:gd name="T69" fmla="*/ 215 h 280"/>
              <a:gd name="T70" fmla="*/ 113 w 280"/>
              <a:gd name="T71" fmla="*/ 215 h 280"/>
              <a:gd name="T72" fmla="*/ 61 w 280"/>
              <a:gd name="T73" fmla="*/ 146 h 280"/>
              <a:gd name="T74" fmla="*/ 86 w 280"/>
              <a:gd name="T75" fmla="*/ 146 h 280"/>
              <a:gd name="T76" fmla="*/ 43 w 280"/>
              <a:gd name="T77" fmla="*/ 103 h 280"/>
              <a:gd name="T78" fmla="*/ 0 w 280"/>
              <a:gd name="T79" fmla="*/ 146 h 280"/>
              <a:gd name="T80" fmla="*/ 25 w 280"/>
              <a:gd name="T81" fmla="*/ 146 h 280"/>
              <a:gd name="T82" fmla="*/ 101 w 280"/>
              <a:gd name="T83" fmla="*/ 248 h 280"/>
              <a:gd name="T84" fmla="*/ 90 w 280"/>
              <a:gd name="T85" fmla="*/ 238 h 280"/>
              <a:gd name="T86" fmla="*/ 113 w 280"/>
              <a:gd name="T87" fmla="*/ 21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0" h="280">
                <a:moveTo>
                  <a:pt x="43" y="91"/>
                </a:moveTo>
                <a:cubicBezTo>
                  <a:pt x="32" y="101"/>
                  <a:pt x="32" y="101"/>
                  <a:pt x="32" y="101"/>
                </a:cubicBezTo>
                <a:cubicBezTo>
                  <a:pt x="47" y="59"/>
                  <a:pt x="87" y="28"/>
                  <a:pt x="134" y="26"/>
                </a:cubicBezTo>
                <a:cubicBezTo>
                  <a:pt x="134" y="0"/>
                  <a:pt x="134" y="0"/>
                  <a:pt x="134" y="0"/>
                </a:cubicBezTo>
                <a:cubicBezTo>
                  <a:pt x="177" y="43"/>
                  <a:pt x="177" y="43"/>
                  <a:pt x="177" y="43"/>
                </a:cubicBezTo>
                <a:cubicBezTo>
                  <a:pt x="134" y="86"/>
                  <a:pt x="134" y="86"/>
                  <a:pt x="134" y="86"/>
                </a:cubicBezTo>
                <a:cubicBezTo>
                  <a:pt x="134" y="61"/>
                  <a:pt x="134" y="61"/>
                  <a:pt x="134" y="61"/>
                </a:cubicBezTo>
                <a:cubicBezTo>
                  <a:pt x="102" y="64"/>
                  <a:pt x="76" y="85"/>
                  <a:pt x="65" y="113"/>
                </a:cubicBezTo>
                <a:cubicBezTo>
                  <a:pt x="65" y="113"/>
                  <a:pt x="65" y="113"/>
                  <a:pt x="65" y="113"/>
                </a:cubicBezTo>
                <a:lnTo>
                  <a:pt x="43" y="91"/>
                </a:lnTo>
                <a:close/>
                <a:moveTo>
                  <a:pt x="87" y="140"/>
                </a:moveTo>
                <a:cubicBezTo>
                  <a:pt x="87" y="170"/>
                  <a:pt x="111" y="193"/>
                  <a:pt x="140" y="193"/>
                </a:cubicBezTo>
                <a:cubicBezTo>
                  <a:pt x="169" y="193"/>
                  <a:pt x="193" y="170"/>
                  <a:pt x="193" y="140"/>
                </a:cubicBezTo>
                <a:cubicBezTo>
                  <a:pt x="193" y="111"/>
                  <a:pt x="169" y="87"/>
                  <a:pt x="140" y="87"/>
                </a:cubicBezTo>
                <a:cubicBezTo>
                  <a:pt x="111" y="87"/>
                  <a:pt x="87" y="111"/>
                  <a:pt x="87" y="140"/>
                </a:cubicBezTo>
                <a:close/>
                <a:moveTo>
                  <a:pt x="190" y="43"/>
                </a:moveTo>
                <a:cubicBezTo>
                  <a:pt x="167" y="66"/>
                  <a:pt x="167" y="66"/>
                  <a:pt x="167" y="66"/>
                </a:cubicBezTo>
                <a:cubicBezTo>
                  <a:pt x="196" y="76"/>
                  <a:pt x="217" y="103"/>
                  <a:pt x="219" y="135"/>
                </a:cubicBezTo>
                <a:cubicBezTo>
                  <a:pt x="194" y="135"/>
                  <a:pt x="194" y="135"/>
                  <a:pt x="194" y="135"/>
                </a:cubicBezTo>
                <a:cubicBezTo>
                  <a:pt x="237" y="177"/>
                  <a:pt x="237" y="177"/>
                  <a:pt x="237" y="177"/>
                </a:cubicBezTo>
                <a:cubicBezTo>
                  <a:pt x="280" y="135"/>
                  <a:pt x="280" y="135"/>
                  <a:pt x="280" y="135"/>
                </a:cubicBezTo>
                <a:cubicBezTo>
                  <a:pt x="255" y="135"/>
                  <a:pt x="255" y="135"/>
                  <a:pt x="255" y="135"/>
                </a:cubicBezTo>
                <a:cubicBezTo>
                  <a:pt x="252" y="87"/>
                  <a:pt x="221" y="48"/>
                  <a:pt x="179" y="32"/>
                </a:cubicBezTo>
                <a:cubicBezTo>
                  <a:pt x="190" y="43"/>
                  <a:pt x="190" y="43"/>
                  <a:pt x="190" y="43"/>
                </a:cubicBezTo>
                <a:close/>
                <a:moveTo>
                  <a:pt x="214" y="167"/>
                </a:moveTo>
                <a:cubicBezTo>
                  <a:pt x="214" y="167"/>
                  <a:pt x="214" y="167"/>
                  <a:pt x="214" y="167"/>
                </a:cubicBezTo>
                <a:cubicBezTo>
                  <a:pt x="204" y="196"/>
                  <a:pt x="177" y="217"/>
                  <a:pt x="146" y="219"/>
                </a:cubicBezTo>
                <a:cubicBezTo>
                  <a:pt x="146" y="195"/>
                  <a:pt x="146" y="195"/>
                  <a:pt x="146" y="195"/>
                </a:cubicBezTo>
                <a:cubicBezTo>
                  <a:pt x="103" y="238"/>
                  <a:pt x="103" y="238"/>
                  <a:pt x="103" y="238"/>
                </a:cubicBezTo>
                <a:cubicBezTo>
                  <a:pt x="146" y="280"/>
                  <a:pt x="146" y="280"/>
                  <a:pt x="146" y="280"/>
                </a:cubicBezTo>
                <a:cubicBezTo>
                  <a:pt x="146" y="255"/>
                  <a:pt x="146" y="255"/>
                  <a:pt x="146" y="255"/>
                </a:cubicBezTo>
                <a:cubicBezTo>
                  <a:pt x="193" y="253"/>
                  <a:pt x="232" y="222"/>
                  <a:pt x="248" y="179"/>
                </a:cubicBezTo>
                <a:cubicBezTo>
                  <a:pt x="237" y="190"/>
                  <a:pt x="237" y="190"/>
                  <a:pt x="237" y="190"/>
                </a:cubicBezTo>
                <a:lnTo>
                  <a:pt x="214" y="167"/>
                </a:lnTo>
                <a:close/>
                <a:moveTo>
                  <a:pt x="113" y="215"/>
                </a:moveTo>
                <a:cubicBezTo>
                  <a:pt x="113" y="215"/>
                  <a:pt x="113" y="215"/>
                  <a:pt x="113" y="215"/>
                </a:cubicBezTo>
                <a:cubicBezTo>
                  <a:pt x="84" y="204"/>
                  <a:pt x="63" y="178"/>
                  <a:pt x="61" y="146"/>
                </a:cubicBezTo>
                <a:cubicBezTo>
                  <a:pt x="86" y="146"/>
                  <a:pt x="86" y="146"/>
                  <a:pt x="86" y="146"/>
                </a:cubicBezTo>
                <a:cubicBezTo>
                  <a:pt x="43" y="103"/>
                  <a:pt x="43" y="103"/>
                  <a:pt x="43" y="103"/>
                </a:cubicBezTo>
                <a:cubicBezTo>
                  <a:pt x="0" y="146"/>
                  <a:pt x="0" y="146"/>
                  <a:pt x="0" y="146"/>
                </a:cubicBezTo>
                <a:cubicBezTo>
                  <a:pt x="25" y="146"/>
                  <a:pt x="25" y="146"/>
                  <a:pt x="25" y="146"/>
                </a:cubicBezTo>
                <a:cubicBezTo>
                  <a:pt x="28" y="193"/>
                  <a:pt x="59" y="233"/>
                  <a:pt x="101" y="248"/>
                </a:cubicBezTo>
                <a:cubicBezTo>
                  <a:pt x="90" y="238"/>
                  <a:pt x="90" y="238"/>
                  <a:pt x="90" y="238"/>
                </a:cubicBezTo>
                <a:lnTo>
                  <a:pt x="113" y="21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5" name="Freeform 9"/>
          <p:cNvSpPr>
            <a:spLocks/>
          </p:cNvSpPr>
          <p:nvPr/>
        </p:nvSpPr>
        <p:spPr bwMode="auto">
          <a:xfrm>
            <a:off x="6589646" y="4932698"/>
            <a:ext cx="420482" cy="375780"/>
          </a:xfrm>
          <a:custGeom>
            <a:avLst/>
            <a:gdLst>
              <a:gd name="T0" fmla="*/ 255 w 255"/>
              <a:gd name="T1" fmla="*/ 228 h 228"/>
              <a:gd name="T2" fmla="*/ 0 w 255"/>
              <a:gd name="T3" fmla="*/ 228 h 228"/>
              <a:gd name="T4" fmla="*/ 7 w 255"/>
              <a:gd name="T5" fmla="*/ 191 h 228"/>
              <a:gd name="T6" fmla="*/ 24 w 255"/>
              <a:gd name="T7" fmla="*/ 176 h 228"/>
              <a:gd name="T8" fmla="*/ 67 w 255"/>
              <a:gd name="T9" fmla="*/ 159 h 228"/>
              <a:gd name="T10" fmla="*/ 68 w 255"/>
              <a:gd name="T11" fmla="*/ 158 h 228"/>
              <a:gd name="T12" fmla="*/ 69 w 255"/>
              <a:gd name="T13" fmla="*/ 158 h 228"/>
              <a:gd name="T14" fmla="*/ 69 w 255"/>
              <a:gd name="T15" fmla="*/ 158 h 228"/>
              <a:gd name="T16" fmla="*/ 69 w 255"/>
              <a:gd name="T17" fmla="*/ 157 h 228"/>
              <a:gd name="T18" fmla="*/ 86 w 255"/>
              <a:gd name="T19" fmla="*/ 145 h 228"/>
              <a:gd name="T20" fmla="*/ 90 w 255"/>
              <a:gd name="T21" fmla="*/ 143 h 228"/>
              <a:gd name="T22" fmla="*/ 91 w 255"/>
              <a:gd name="T23" fmla="*/ 143 h 228"/>
              <a:gd name="T24" fmla="*/ 94 w 255"/>
              <a:gd name="T25" fmla="*/ 132 h 228"/>
              <a:gd name="T26" fmla="*/ 96 w 255"/>
              <a:gd name="T27" fmla="*/ 133 h 228"/>
              <a:gd name="T28" fmla="*/ 95 w 255"/>
              <a:gd name="T29" fmla="*/ 129 h 228"/>
              <a:gd name="T30" fmla="*/ 94 w 255"/>
              <a:gd name="T31" fmla="*/ 122 h 228"/>
              <a:gd name="T32" fmla="*/ 92 w 255"/>
              <a:gd name="T33" fmla="*/ 120 h 228"/>
              <a:gd name="T34" fmla="*/ 88 w 255"/>
              <a:gd name="T35" fmla="*/ 107 h 228"/>
              <a:gd name="T36" fmla="*/ 81 w 255"/>
              <a:gd name="T37" fmla="*/ 95 h 228"/>
              <a:gd name="T38" fmla="*/ 78 w 255"/>
              <a:gd name="T39" fmla="*/ 71 h 228"/>
              <a:gd name="T40" fmla="*/ 80 w 255"/>
              <a:gd name="T41" fmla="*/ 72 h 228"/>
              <a:gd name="T42" fmla="*/ 79 w 255"/>
              <a:gd name="T43" fmla="*/ 68 h 228"/>
              <a:gd name="T44" fmla="*/ 76 w 255"/>
              <a:gd name="T45" fmla="*/ 56 h 228"/>
              <a:gd name="T46" fmla="*/ 82 w 255"/>
              <a:gd name="T47" fmla="*/ 19 h 228"/>
              <a:gd name="T48" fmla="*/ 103 w 255"/>
              <a:gd name="T49" fmla="*/ 3 h 228"/>
              <a:gd name="T50" fmla="*/ 145 w 255"/>
              <a:gd name="T51" fmla="*/ 3 h 228"/>
              <a:gd name="T52" fmla="*/ 154 w 255"/>
              <a:gd name="T53" fmla="*/ 9 h 228"/>
              <a:gd name="T54" fmla="*/ 168 w 255"/>
              <a:gd name="T55" fmla="*/ 21 h 228"/>
              <a:gd name="T56" fmla="*/ 173 w 255"/>
              <a:gd name="T57" fmla="*/ 56 h 228"/>
              <a:gd name="T58" fmla="*/ 171 w 255"/>
              <a:gd name="T59" fmla="*/ 73 h 228"/>
              <a:gd name="T60" fmla="*/ 173 w 255"/>
              <a:gd name="T61" fmla="*/ 71 h 228"/>
              <a:gd name="T62" fmla="*/ 171 w 255"/>
              <a:gd name="T63" fmla="*/ 95 h 228"/>
              <a:gd name="T64" fmla="*/ 164 w 255"/>
              <a:gd name="T65" fmla="*/ 107 h 228"/>
              <a:gd name="T66" fmla="*/ 160 w 255"/>
              <a:gd name="T67" fmla="*/ 120 h 228"/>
              <a:gd name="T68" fmla="*/ 158 w 255"/>
              <a:gd name="T69" fmla="*/ 122 h 228"/>
              <a:gd name="T70" fmla="*/ 157 w 255"/>
              <a:gd name="T71" fmla="*/ 130 h 228"/>
              <a:gd name="T72" fmla="*/ 159 w 255"/>
              <a:gd name="T73" fmla="*/ 132 h 228"/>
              <a:gd name="T74" fmla="*/ 162 w 255"/>
              <a:gd name="T75" fmla="*/ 142 h 228"/>
              <a:gd name="T76" fmla="*/ 163 w 255"/>
              <a:gd name="T77" fmla="*/ 143 h 228"/>
              <a:gd name="T78" fmla="*/ 163 w 255"/>
              <a:gd name="T79" fmla="*/ 143 h 228"/>
              <a:gd name="T80" fmla="*/ 163 w 255"/>
              <a:gd name="T81" fmla="*/ 143 h 228"/>
              <a:gd name="T82" fmla="*/ 163 w 255"/>
              <a:gd name="T83" fmla="*/ 143 h 228"/>
              <a:gd name="T84" fmla="*/ 163 w 255"/>
              <a:gd name="T85" fmla="*/ 143 h 228"/>
              <a:gd name="T86" fmla="*/ 163 w 255"/>
              <a:gd name="T87" fmla="*/ 143 h 228"/>
              <a:gd name="T88" fmla="*/ 164 w 255"/>
              <a:gd name="T89" fmla="*/ 143 h 228"/>
              <a:gd name="T90" fmla="*/ 167 w 255"/>
              <a:gd name="T91" fmla="*/ 145 h 228"/>
              <a:gd name="T92" fmla="*/ 167 w 255"/>
              <a:gd name="T93" fmla="*/ 145 h 228"/>
              <a:gd name="T94" fmla="*/ 167 w 255"/>
              <a:gd name="T95" fmla="*/ 146 h 228"/>
              <a:gd name="T96" fmla="*/ 167 w 255"/>
              <a:gd name="T97" fmla="*/ 146 h 228"/>
              <a:gd name="T98" fmla="*/ 167 w 255"/>
              <a:gd name="T99" fmla="*/ 146 h 228"/>
              <a:gd name="T100" fmla="*/ 167 w 255"/>
              <a:gd name="T101" fmla="*/ 146 h 228"/>
              <a:gd name="T102" fmla="*/ 167 w 255"/>
              <a:gd name="T103" fmla="*/ 146 h 228"/>
              <a:gd name="T104" fmla="*/ 167 w 255"/>
              <a:gd name="T105" fmla="*/ 147 h 228"/>
              <a:gd name="T106" fmla="*/ 184 w 255"/>
              <a:gd name="T107" fmla="*/ 158 h 228"/>
              <a:gd name="T108" fmla="*/ 184 w 255"/>
              <a:gd name="T109" fmla="*/ 158 h 228"/>
              <a:gd name="T110" fmla="*/ 186 w 255"/>
              <a:gd name="T111" fmla="*/ 159 h 228"/>
              <a:gd name="T112" fmla="*/ 229 w 255"/>
              <a:gd name="T113" fmla="*/ 176 h 228"/>
              <a:gd name="T114" fmla="*/ 246 w 255"/>
              <a:gd name="T115" fmla="*/ 191 h 228"/>
              <a:gd name="T116" fmla="*/ 246 w 255"/>
              <a:gd name="T117" fmla="*/ 191 h 228"/>
              <a:gd name="T118" fmla="*/ 255 w 255"/>
              <a:gd name="T119"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5" h="228">
                <a:moveTo>
                  <a:pt x="255" y="228"/>
                </a:moveTo>
                <a:cubicBezTo>
                  <a:pt x="0" y="228"/>
                  <a:pt x="0" y="228"/>
                  <a:pt x="0" y="228"/>
                </a:cubicBezTo>
                <a:cubicBezTo>
                  <a:pt x="7" y="191"/>
                  <a:pt x="7" y="191"/>
                  <a:pt x="7" y="191"/>
                </a:cubicBezTo>
                <a:cubicBezTo>
                  <a:pt x="7" y="180"/>
                  <a:pt x="15" y="180"/>
                  <a:pt x="24" y="176"/>
                </a:cubicBezTo>
                <a:cubicBezTo>
                  <a:pt x="67" y="159"/>
                  <a:pt x="67" y="159"/>
                  <a:pt x="67" y="159"/>
                </a:cubicBezTo>
                <a:cubicBezTo>
                  <a:pt x="67" y="159"/>
                  <a:pt x="68" y="159"/>
                  <a:pt x="68" y="158"/>
                </a:cubicBezTo>
                <a:cubicBezTo>
                  <a:pt x="69" y="158"/>
                  <a:pt x="69" y="158"/>
                  <a:pt x="69" y="158"/>
                </a:cubicBezTo>
                <a:cubicBezTo>
                  <a:pt x="69" y="158"/>
                  <a:pt x="69" y="158"/>
                  <a:pt x="69" y="158"/>
                </a:cubicBezTo>
                <a:cubicBezTo>
                  <a:pt x="69" y="157"/>
                  <a:pt x="69" y="157"/>
                  <a:pt x="69" y="157"/>
                </a:cubicBezTo>
                <a:cubicBezTo>
                  <a:pt x="77" y="154"/>
                  <a:pt x="84" y="149"/>
                  <a:pt x="86" y="145"/>
                </a:cubicBezTo>
                <a:cubicBezTo>
                  <a:pt x="87" y="143"/>
                  <a:pt x="89" y="142"/>
                  <a:pt x="90" y="143"/>
                </a:cubicBezTo>
                <a:cubicBezTo>
                  <a:pt x="90" y="143"/>
                  <a:pt x="90" y="143"/>
                  <a:pt x="91" y="143"/>
                </a:cubicBezTo>
                <a:cubicBezTo>
                  <a:pt x="92" y="139"/>
                  <a:pt x="93" y="136"/>
                  <a:pt x="94" y="132"/>
                </a:cubicBezTo>
                <a:cubicBezTo>
                  <a:pt x="94" y="131"/>
                  <a:pt x="95" y="132"/>
                  <a:pt x="96" y="133"/>
                </a:cubicBezTo>
                <a:cubicBezTo>
                  <a:pt x="95" y="129"/>
                  <a:pt x="95" y="129"/>
                  <a:pt x="95" y="129"/>
                </a:cubicBezTo>
                <a:cubicBezTo>
                  <a:pt x="94" y="122"/>
                  <a:pt x="94" y="122"/>
                  <a:pt x="94" y="122"/>
                </a:cubicBezTo>
                <a:cubicBezTo>
                  <a:pt x="93" y="121"/>
                  <a:pt x="93" y="121"/>
                  <a:pt x="92" y="120"/>
                </a:cubicBezTo>
                <a:cubicBezTo>
                  <a:pt x="90" y="117"/>
                  <a:pt x="89" y="109"/>
                  <a:pt x="88" y="107"/>
                </a:cubicBezTo>
                <a:cubicBezTo>
                  <a:pt x="87" y="105"/>
                  <a:pt x="84" y="104"/>
                  <a:pt x="81" y="95"/>
                </a:cubicBezTo>
                <a:cubicBezTo>
                  <a:pt x="78" y="85"/>
                  <a:pt x="75" y="72"/>
                  <a:pt x="78" y="71"/>
                </a:cubicBezTo>
                <a:cubicBezTo>
                  <a:pt x="79" y="71"/>
                  <a:pt x="79" y="71"/>
                  <a:pt x="80" y="72"/>
                </a:cubicBezTo>
                <a:cubicBezTo>
                  <a:pt x="79" y="70"/>
                  <a:pt x="79" y="70"/>
                  <a:pt x="79" y="68"/>
                </a:cubicBezTo>
                <a:cubicBezTo>
                  <a:pt x="78" y="65"/>
                  <a:pt x="76" y="59"/>
                  <a:pt x="76" y="56"/>
                </a:cubicBezTo>
                <a:cubicBezTo>
                  <a:pt x="76" y="48"/>
                  <a:pt x="78" y="26"/>
                  <a:pt x="82" y="19"/>
                </a:cubicBezTo>
                <a:cubicBezTo>
                  <a:pt x="86" y="12"/>
                  <a:pt x="93" y="6"/>
                  <a:pt x="103" y="3"/>
                </a:cubicBezTo>
                <a:cubicBezTo>
                  <a:pt x="111" y="2"/>
                  <a:pt x="137" y="0"/>
                  <a:pt x="145" y="3"/>
                </a:cubicBezTo>
                <a:cubicBezTo>
                  <a:pt x="147" y="5"/>
                  <a:pt x="150" y="6"/>
                  <a:pt x="154" y="9"/>
                </a:cubicBezTo>
                <a:cubicBezTo>
                  <a:pt x="159" y="12"/>
                  <a:pt x="165" y="16"/>
                  <a:pt x="168" y="21"/>
                </a:cubicBezTo>
                <a:cubicBezTo>
                  <a:pt x="172" y="28"/>
                  <a:pt x="173" y="48"/>
                  <a:pt x="173" y="56"/>
                </a:cubicBezTo>
                <a:cubicBezTo>
                  <a:pt x="172" y="61"/>
                  <a:pt x="171" y="69"/>
                  <a:pt x="171" y="73"/>
                </a:cubicBezTo>
                <a:cubicBezTo>
                  <a:pt x="172" y="72"/>
                  <a:pt x="173" y="71"/>
                  <a:pt x="173" y="71"/>
                </a:cubicBezTo>
                <a:cubicBezTo>
                  <a:pt x="177" y="72"/>
                  <a:pt x="174" y="85"/>
                  <a:pt x="171" y="95"/>
                </a:cubicBezTo>
                <a:cubicBezTo>
                  <a:pt x="168" y="104"/>
                  <a:pt x="165" y="105"/>
                  <a:pt x="164" y="107"/>
                </a:cubicBezTo>
                <a:cubicBezTo>
                  <a:pt x="162" y="109"/>
                  <a:pt x="162" y="117"/>
                  <a:pt x="160" y="120"/>
                </a:cubicBezTo>
                <a:cubicBezTo>
                  <a:pt x="159" y="121"/>
                  <a:pt x="158" y="121"/>
                  <a:pt x="158" y="122"/>
                </a:cubicBezTo>
                <a:cubicBezTo>
                  <a:pt x="157" y="130"/>
                  <a:pt x="157" y="130"/>
                  <a:pt x="157" y="130"/>
                </a:cubicBezTo>
                <a:cubicBezTo>
                  <a:pt x="157" y="135"/>
                  <a:pt x="158" y="131"/>
                  <a:pt x="159" y="132"/>
                </a:cubicBezTo>
                <a:cubicBezTo>
                  <a:pt x="159" y="133"/>
                  <a:pt x="161" y="139"/>
                  <a:pt x="162" y="142"/>
                </a:cubicBezTo>
                <a:cubicBezTo>
                  <a:pt x="162" y="143"/>
                  <a:pt x="162" y="144"/>
                  <a:pt x="163" y="143"/>
                </a:cubicBezTo>
                <a:cubicBezTo>
                  <a:pt x="163" y="143"/>
                  <a:pt x="163" y="143"/>
                  <a:pt x="163" y="143"/>
                </a:cubicBezTo>
                <a:cubicBezTo>
                  <a:pt x="163" y="143"/>
                  <a:pt x="163" y="143"/>
                  <a:pt x="163" y="143"/>
                </a:cubicBezTo>
                <a:cubicBezTo>
                  <a:pt x="163" y="143"/>
                  <a:pt x="163" y="143"/>
                  <a:pt x="163" y="143"/>
                </a:cubicBezTo>
                <a:cubicBezTo>
                  <a:pt x="163" y="143"/>
                  <a:pt x="163" y="143"/>
                  <a:pt x="163" y="143"/>
                </a:cubicBezTo>
                <a:cubicBezTo>
                  <a:pt x="163" y="143"/>
                  <a:pt x="163" y="143"/>
                  <a:pt x="163" y="143"/>
                </a:cubicBezTo>
                <a:cubicBezTo>
                  <a:pt x="164" y="143"/>
                  <a:pt x="164" y="143"/>
                  <a:pt x="164" y="143"/>
                </a:cubicBezTo>
                <a:cubicBezTo>
                  <a:pt x="164" y="143"/>
                  <a:pt x="166" y="144"/>
                  <a:pt x="167" y="145"/>
                </a:cubicBezTo>
                <a:cubicBezTo>
                  <a:pt x="167" y="145"/>
                  <a:pt x="167" y="145"/>
                  <a:pt x="167" y="145"/>
                </a:cubicBezTo>
                <a:cubicBezTo>
                  <a:pt x="167" y="146"/>
                  <a:pt x="167" y="146"/>
                  <a:pt x="167" y="146"/>
                </a:cubicBezTo>
                <a:cubicBezTo>
                  <a:pt x="167" y="146"/>
                  <a:pt x="167" y="146"/>
                  <a:pt x="167" y="146"/>
                </a:cubicBezTo>
                <a:cubicBezTo>
                  <a:pt x="167" y="146"/>
                  <a:pt x="167" y="146"/>
                  <a:pt x="167" y="146"/>
                </a:cubicBezTo>
                <a:cubicBezTo>
                  <a:pt x="167" y="146"/>
                  <a:pt x="167" y="146"/>
                  <a:pt x="167" y="146"/>
                </a:cubicBezTo>
                <a:cubicBezTo>
                  <a:pt x="167" y="146"/>
                  <a:pt x="167" y="146"/>
                  <a:pt x="167" y="146"/>
                </a:cubicBezTo>
                <a:cubicBezTo>
                  <a:pt x="167" y="147"/>
                  <a:pt x="167" y="147"/>
                  <a:pt x="167" y="147"/>
                </a:cubicBezTo>
                <a:cubicBezTo>
                  <a:pt x="170" y="150"/>
                  <a:pt x="177" y="155"/>
                  <a:pt x="184" y="158"/>
                </a:cubicBezTo>
                <a:cubicBezTo>
                  <a:pt x="184" y="158"/>
                  <a:pt x="184" y="158"/>
                  <a:pt x="184" y="158"/>
                </a:cubicBezTo>
                <a:cubicBezTo>
                  <a:pt x="185" y="158"/>
                  <a:pt x="186" y="159"/>
                  <a:pt x="186" y="159"/>
                </a:cubicBezTo>
                <a:cubicBezTo>
                  <a:pt x="229" y="176"/>
                  <a:pt x="229" y="176"/>
                  <a:pt x="229" y="176"/>
                </a:cubicBezTo>
                <a:cubicBezTo>
                  <a:pt x="238" y="180"/>
                  <a:pt x="245" y="180"/>
                  <a:pt x="246" y="191"/>
                </a:cubicBezTo>
                <a:cubicBezTo>
                  <a:pt x="246" y="191"/>
                  <a:pt x="246" y="191"/>
                  <a:pt x="246" y="191"/>
                </a:cubicBezTo>
                <a:lnTo>
                  <a:pt x="255" y="2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10"/>
          <p:cNvSpPr>
            <a:spLocks noEditPoints="1"/>
          </p:cNvSpPr>
          <p:nvPr/>
        </p:nvSpPr>
        <p:spPr bwMode="auto">
          <a:xfrm>
            <a:off x="6494800" y="1117682"/>
            <a:ext cx="410702" cy="398131"/>
          </a:xfrm>
          <a:custGeom>
            <a:avLst/>
            <a:gdLst>
              <a:gd name="T0" fmla="*/ 172 w 249"/>
              <a:gd name="T1" fmla="*/ 108 h 241"/>
              <a:gd name="T2" fmla="*/ 173 w 249"/>
              <a:gd name="T3" fmla="*/ 179 h 241"/>
              <a:gd name="T4" fmla="*/ 166 w 249"/>
              <a:gd name="T5" fmla="*/ 210 h 241"/>
              <a:gd name="T6" fmla="*/ 148 w 249"/>
              <a:gd name="T7" fmla="*/ 226 h 241"/>
              <a:gd name="T8" fmla="*/ 118 w 249"/>
              <a:gd name="T9" fmla="*/ 236 h 241"/>
              <a:gd name="T10" fmla="*/ 118 w 249"/>
              <a:gd name="T11" fmla="*/ 236 h 241"/>
              <a:gd name="T12" fmla="*/ 37 w 249"/>
              <a:gd name="T13" fmla="*/ 236 h 241"/>
              <a:gd name="T14" fmla="*/ 15 w 249"/>
              <a:gd name="T15" fmla="*/ 217 h 241"/>
              <a:gd name="T16" fmla="*/ 1 w 249"/>
              <a:gd name="T17" fmla="*/ 171 h 241"/>
              <a:gd name="T18" fmla="*/ 8 w 249"/>
              <a:gd name="T19" fmla="*/ 113 h 241"/>
              <a:gd name="T20" fmla="*/ 18 w 249"/>
              <a:gd name="T21" fmla="*/ 98 h 241"/>
              <a:gd name="T22" fmla="*/ 43 w 249"/>
              <a:gd name="T23" fmla="*/ 92 h 241"/>
              <a:gd name="T24" fmla="*/ 85 w 249"/>
              <a:gd name="T25" fmla="*/ 97 h 241"/>
              <a:gd name="T26" fmla="*/ 71 w 249"/>
              <a:gd name="T27" fmla="*/ 62 h 241"/>
              <a:gd name="T28" fmla="*/ 71 w 249"/>
              <a:gd name="T29" fmla="*/ 25 h 241"/>
              <a:gd name="T30" fmla="*/ 74 w 249"/>
              <a:gd name="T31" fmla="*/ 13 h 241"/>
              <a:gd name="T32" fmla="*/ 103 w 249"/>
              <a:gd name="T33" fmla="*/ 3 h 241"/>
              <a:gd name="T34" fmla="*/ 141 w 249"/>
              <a:gd name="T35" fmla="*/ 82 h 241"/>
              <a:gd name="T36" fmla="*/ 172 w 249"/>
              <a:gd name="T37" fmla="*/ 108 h 241"/>
              <a:gd name="T38" fmla="*/ 216 w 249"/>
              <a:gd name="T39" fmla="*/ 99 h 241"/>
              <a:gd name="T40" fmla="*/ 183 w 249"/>
              <a:gd name="T41" fmla="*/ 133 h 241"/>
              <a:gd name="T42" fmla="*/ 183 w 249"/>
              <a:gd name="T43" fmla="*/ 200 h 241"/>
              <a:gd name="T44" fmla="*/ 216 w 249"/>
              <a:gd name="T45" fmla="*/ 233 h 241"/>
              <a:gd name="T46" fmla="*/ 249 w 249"/>
              <a:gd name="T47" fmla="*/ 233 h 241"/>
              <a:gd name="T48" fmla="*/ 249 w 249"/>
              <a:gd name="T49" fmla="*/ 99 h 241"/>
              <a:gd name="T50" fmla="*/ 216 w 249"/>
              <a:gd name="T51" fmla="*/ 99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9" h="241">
                <a:moveTo>
                  <a:pt x="172" y="108"/>
                </a:moveTo>
                <a:cubicBezTo>
                  <a:pt x="177" y="131"/>
                  <a:pt x="177" y="156"/>
                  <a:pt x="173" y="179"/>
                </a:cubicBezTo>
                <a:cubicBezTo>
                  <a:pt x="172" y="190"/>
                  <a:pt x="171" y="201"/>
                  <a:pt x="166" y="210"/>
                </a:cubicBezTo>
                <a:cubicBezTo>
                  <a:pt x="162" y="217"/>
                  <a:pt x="155" y="223"/>
                  <a:pt x="148" y="226"/>
                </a:cubicBezTo>
                <a:cubicBezTo>
                  <a:pt x="139" y="231"/>
                  <a:pt x="128" y="234"/>
                  <a:pt x="118" y="236"/>
                </a:cubicBezTo>
                <a:cubicBezTo>
                  <a:pt x="118" y="236"/>
                  <a:pt x="118" y="236"/>
                  <a:pt x="118" y="236"/>
                </a:cubicBezTo>
                <a:cubicBezTo>
                  <a:pt x="94" y="240"/>
                  <a:pt x="50" y="241"/>
                  <a:pt x="37" y="236"/>
                </a:cubicBezTo>
                <a:cubicBezTo>
                  <a:pt x="28" y="232"/>
                  <a:pt x="21" y="225"/>
                  <a:pt x="15" y="217"/>
                </a:cubicBezTo>
                <a:cubicBezTo>
                  <a:pt x="6" y="204"/>
                  <a:pt x="2" y="187"/>
                  <a:pt x="1" y="171"/>
                </a:cubicBezTo>
                <a:cubicBezTo>
                  <a:pt x="0" y="151"/>
                  <a:pt x="3" y="132"/>
                  <a:pt x="8" y="113"/>
                </a:cubicBezTo>
                <a:cubicBezTo>
                  <a:pt x="9" y="107"/>
                  <a:pt x="13" y="102"/>
                  <a:pt x="18" y="98"/>
                </a:cubicBezTo>
                <a:cubicBezTo>
                  <a:pt x="25" y="94"/>
                  <a:pt x="34" y="92"/>
                  <a:pt x="43" y="92"/>
                </a:cubicBezTo>
                <a:cubicBezTo>
                  <a:pt x="57" y="91"/>
                  <a:pt x="72" y="94"/>
                  <a:pt x="85" y="97"/>
                </a:cubicBezTo>
                <a:cubicBezTo>
                  <a:pt x="77" y="87"/>
                  <a:pt x="73" y="75"/>
                  <a:pt x="71" y="62"/>
                </a:cubicBezTo>
                <a:cubicBezTo>
                  <a:pt x="70" y="50"/>
                  <a:pt x="70" y="37"/>
                  <a:pt x="71" y="25"/>
                </a:cubicBezTo>
                <a:cubicBezTo>
                  <a:pt x="71" y="21"/>
                  <a:pt x="72" y="17"/>
                  <a:pt x="74" y="13"/>
                </a:cubicBezTo>
                <a:cubicBezTo>
                  <a:pt x="81" y="5"/>
                  <a:pt x="96" y="0"/>
                  <a:pt x="103" y="3"/>
                </a:cubicBezTo>
                <a:cubicBezTo>
                  <a:pt x="109" y="7"/>
                  <a:pt x="116" y="57"/>
                  <a:pt x="141" y="82"/>
                </a:cubicBezTo>
                <a:cubicBezTo>
                  <a:pt x="151" y="91"/>
                  <a:pt x="161" y="100"/>
                  <a:pt x="172" y="108"/>
                </a:cubicBezTo>
                <a:close/>
                <a:moveTo>
                  <a:pt x="216" y="99"/>
                </a:moveTo>
                <a:cubicBezTo>
                  <a:pt x="198" y="99"/>
                  <a:pt x="183" y="114"/>
                  <a:pt x="183" y="133"/>
                </a:cubicBezTo>
                <a:cubicBezTo>
                  <a:pt x="183" y="200"/>
                  <a:pt x="183" y="200"/>
                  <a:pt x="183" y="200"/>
                </a:cubicBezTo>
                <a:cubicBezTo>
                  <a:pt x="183" y="218"/>
                  <a:pt x="198" y="233"/>
                  <a:pt x="216" y="233"/>
                </a:cubicBezTo>
                <a:cubicBezTo>
                  <a:pt x="249" y="233"/>
                  <a:pt x="249" y="233"/>
                  <a:pt x="249" y="233"/>
                </a:cubicBezTo>
                <a:cubicBezTo>
                  <a:pt x="249" y="99"/>
                  <a:pt x="249" y="99"/>
                  <a:pt x="249" y="99"/>
                </a:cubicBezTo>
                <a:lnTo>
                  <a:pt x="216" y="9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7" name="TextBox 46"/>
          <p:cNvSpPr txBox="1"/>
          <p:nvPr/>
        </p:nvSpPr>
        <p:spPr>
          <a:xfrm>
            <a:off x="7248379" y="890712"/>
            <a:ext cx="2520280" cy="325858"/>
          </a:xfrm>
          <a:prstGeom prst="rect">
            <a:avLst/>
          </a:prstGeom>
          <a:noFill/>
        </p:spPr>
        <p:txBody>
          <a:bodyPr wrap="square" tIns="0" bIns="0" rtlCol="0" anchor="t">
            <a:spAutoFit/>
          </a:bodyPr>
          <a:lstStyle/>
          <a:p>
            <a:pPr>
              <a:lnSpc>
                <a:spcPct val="150000"/>
              </a:lnSpc>
            </a:pPr>
            <a:r>
              <a:rPr lang="zh-CN" altLang="en-US" sz="1600" b="1" dirty="0">
                <a:solidFill>
                  <a:srgbClr val="00B0F0"/>
                </a:solidFill>
                <a:latin typeface="微软雅黑" pitchFamily="34" charset="-122"/>
                <a:ea typeface="微软雅黑" pitchFamily="34" charset="-122"/>
                <a:cs typeface="华文黑体" pitchFamily="2" charset="-122"/>
              </a:rPr>
              <a:t>中央处理器</a:t>
            </a:r>
            <a:endParaRPr lang="zh-CN" altLang="en-US" sz="1600" b="1" dirty="0">
              <a:solidFill>
                <a:srgbClr val="00B0F0"/>
              </a:solidFill>
              <a:latin typeface="微软雅黑" pitchFamily="34" charset="-122"/>
              <a:ea typeface="微软雅黑" pitchFamily="34" charset="-122"/>
              <a:cs typeface="华文黑体" pitchFamily="2" charset="-122"/>
            </a:endParaRPr>
          </a:p>
        </p:txBody>
      </p:sp>
      <p:sp>
        <p:nvSpPr>
          <p:cNvPr id="48" name="TextBox 47"/>
          <p:cNvSpPr txBox="1"/>
          <p:nvPr/>
        </p:nvSpPr>
        <p:spPr>
          <a:xfrm>
            <a:off x="7276138" y="1316748"/>
            <a:ext cx="3744416" cy="752514"/>
          </a:xfrm>
          <a:prstGeom prst="rect">
            <a:avLst/>
          </a:prstGeom>
          <a:noFill/>
        </p:spPr>
        <p:txBody>
          <a:bodyPr wrap="square" rtlCol="0">
            <a:spAutoFit/>
          </a:bodyPr>
          <a:lstStyle/>
          <a:p>
            <a:pPr>
              <a:lnSpc>
                <a:spcPct val="130000"/>
              </a:lnSpc>
            </a:pPr>
            <a:r>
              <a:rPr lang="zh-CN" altLang="en-US" sz="1100" dirty="0">
                <a:solidFill>
                  <a:schemeClr val="tx1">
                    <a:lumMod val="75000"/>
                    <a:lumOff val="25000"/>
                  </a:schemeClr>
                </a:solidFill>
                <a:latin typeface="微软雅黑" pitchFamily="34" charset="-122"/>
                <a:ea typeface="微软雅黑" pitchFamily="34" charset="-122"/>
              </a:rPr>
              <a:t>中央处理器，简称</a:t>
            </a:r>
            <a:r>
              <a:rPr lang="en-US" altLang="zh-CN" sz="1100" dirty="0">
                <a:solidFill>
                  <a:schemeClr val="tx1">
                    <a:lumMod val="75000"/>
                    <a:lumOff val="25000"/>
                  </a:schemeClr>
                </a:solidFill>
                <a:latin typeface="微软雅黑" pitchFamily="34" charset="-122"/>
                <a:ea typeface="微软雅黑" pitchFamily="34" charset="-122"/>
              </a:rPr>
              <a:t>CPU</a:t>
            </a:r>
            <a:r>
              <a:rPr lang="zh-CN" altLang="en-US" sz="1100" dirty="0">
                <a:solidFill>
                  <a:schemeClr val="tx1">
                    <a:lumMod val="75000"/>
                    <a:lumOff val="25000"/>
                  </a:schemeClr>
                </a:solidFill>
                <a:latin typeface="微软雅黑" pitchFamily="34" charset="-122"/>
                <a:ea typeface="微软雅黑" pitchFamily="34" charset="-122"/>
              </a:rPr>
              <a:t>，包括运算器和控住器，是一块超大规模的集成电路，主要功能是解释计算机指令以及处理计算机软件中的数据。</a:t>
            </a:r>
            <a:endParaRPr lang="zh-CN" altLang="en-US" sz="1100" dirty="0">
              <a:solidFill>
                <a:schemeClr val="tx1">
                  <a:lumMod val="75000"/>
                  <a:lumOff val="25000"/>
                </a:schemeClr>
              </a:solidFill>
              <a:latin typeface="微软雅黑" pitchFamily="34" charset="-122"/>
              <a:ea typeface="微软雅黑" pitchFamily="34" charset="-122"/>
            </a:endParaRPr>
          </a:p>
        </p:txBody>
      </p:sp>
      <p:sp>
        <p:nvSpPr>
          <p:cNvPr id="49" name="TextBox 48"/>
          <p:cNvSpPr txBox="1"/>
          <p:nvPr/>
        </p:nvSpPr>
        <p:spPr>
          <a:xfrm>
            <a:off x="7429316" y="2158767"/>
            <a:ext cx="2520280" cy="325858"/>
          </a:xfrm>
          <a:prstGeom prst="rect">
            <a:avLst/>
          </a:prstGeom>
          <a:noFill/>
        </p:spPr>
        <p:txBody>
          <a:bodyPr wrap="square" tIns="0" bIns="0" rtlCol="0" anchor="t">
            <a:spAutoFit/>
          </a:bodyPr>
          <a:lstStyle/>
          <a:p>
            <a:pPr>
              <a:lnSpc>
                <a:spcPct val="150000"/>
              </a:lnSpc>
            </a:pPr>
            <a:r>
              <a:rPr lang="zh-CN" altLang="en-US" sz="1600" b="1" dirty="0" smtClean="0">
                <a:solidFill>
                  <a:srgbClr val="00B0F0"/>
                </a:solidFill>
                <a:latin typeface="微软雅黑" pitchFamily="34" charset="-122"/>
                <a:ea typeface="微软雅黑" pitchFamily="34" charset="-122"/>
                <a:cs typeface="华文黑体" pitchFamily="2" charset="-122"/>
              </a:rPr>
              <a:t>内、外存储器</a:t>
            </a:r>
            <a:endParaRPr lang="zh-CN" altLang="en-US" sz="1600" b="1" dirty="0">
              <a:solidFill>
                <a:srgbClr val="00B0F0"/>
              </a:solidFill>
              <a:latin typeface="微软雅黑" pitchFamily="34" charset="-122"/>
              <a:ea typeface="微软雅黑" pitchFamily="34" charset="-122"/>
              <a:cs typeface="华文黑体" pitchFamily="2" charset="-122"/>
            </a:endParaRPr>
          </a:p>
        </p:txBody>
      </p:sp>
      <p:sp>
        <p:nvSpPr>
          <p:cNvPr id="50" name="TextBox 49"/>
          <p:cNvSpPr txBox="1"/>
          <p:nvPr/>
        </p:nvSpPr>
        <p:spPr>
          <a:xfrm>
            <a:off x="7413614" y="2533252"/>
            <a:ext cx="3744416" cy="2072875"/>
          </a:xfrm>
          <a:prstGeom prst="rect">
            <a:avLst/>
          </a:prstGeom>
          <a:noFill/>
        </p:spPr>
        <p:txBody>
          <a:bodyPr wrap="square" rtlCol="0">
            <a:spAutoFit/>
          </a:bodyPr>
          <a:lstStyle/>
          <a:p>
            <a:pPr>
              <a:lnSpc>
                <a:spcPct val="130000"/>
              </a:lnSpc>
            </a:pPr>
            <a:r>
              <a:rPr lang="zh-CN" altLang="en-US" sz="1100" dirty="0">
                <a:solidFill>
                  <a:schemeClr val="tx1">
                    <a:lumMod val="75000"/>
                    <a:lumOff val="25000"/>
                  </a:schemeClr>
                </a:solidFill>
                <a:latin typeface="微软雅黑" pitchFamily="34" charset="-122"/>
                <a:ea typeface="微软雅黑" pitchFamily="34" charset="-122"/>
              </a:rPr>
              <a:t>存储器将输入设备接收到的信息以二进制的数据形式存到存储器中。存储器有两种，分别叫做内存储器和外存储器。</a:t>
            </a:r>
          </a:p>
          <a:p>
            <a:pPr>
              <a:lnSpc>
                <a:spcPct val="130000"/>
              </a:lnSpc>
            </a:pPr>
            <a:r>
              <a:rPr lang="zh-CN" altLang="en-US" sz="1100" dirty="0" smtClean="0">
                <a:solidFill>
                  <a:schemeClr val="tx1">
                    <a:lumMod val="75000"/>
                    <a:lumOff val="25000"/>
                  </a:schemeClr>
                </a:solidFill>
                <a:latin typeface="微软雅黑" pitchFamily="34" charset="-122"/>
                <a:ea typeface="微软雅黑" pitchFamily="34" charset="-122"/>
              </a:rPr>
              <a:t>微型计算机</a:t>
            </a:r>
            <a:r>
              <a:rPr lang="zh-CN" altLang="en-US" sz="1100" dirty="0">
                <a:solidFill>
                  <a:schemeClr val="tx1">
                    <a:lumMod val="75000"/>
                    <a:lumOff val="25000"/>
                  </a:schemeClr>
                </a:solidFill>
                <a:latin typeface="微软雅黑" pitchFamily="34" charset="-122"/>
                <a:ea typeface="微软雅黑" pitchFamily="34" charset="-122"/>
              </a:rPr>
              <a:t>的内存储器是由半导体器件构成的。从使用功能上分两种：有随机存储器 （简称</a:t>
            </a:r>
            <a:r>
              <a:rPr lang="en-US" altLang="zh-CN" sz="1100" dirty="0">
                <a:solidFill>
                  <a:schemeClr val="tx1">
                    <a:lumMod val="75000"/>
                    <a:lumOff val="25000"/>
                  </a:schemeClr>
                </a:solidFill>
                <a:latin typeface="微软雅黑" pitchFamily="34" charset="-122"/>
                <a:ea typeface="微软雅黑" pitchFamily="34" charset="-122"/>
              </a:rPr>
              <a:t>RAM</a:t>
            </a:r>
            <a:r>
              <a:rPr lang="zh-CN" altLang="en-US" sz="1100" dirty="0">
                <a:solidFill>
                  <a:schemeClr val="tx1">
                    <a:lumMod val="75000"/>
                    <a:lumOff val="25000"/>
                  </a:schemeClr>
                </a:solidFill>
                <a:latin typeface="微软雅黑" pitchFamily="34" charset="-122"/>
                <a:ea typeface="微软雅黑" pitchFamily="34" charset="-122"/>
              </a:rPr>
              <a:t>），又称读写存储器；和只读存储器（简称为</a:t>
            </a:r>
            <a:r>
              <a:rPr lang="en-US" altLang="zh-CN" sz="1100" dirty="0">
                <a:solidFill>
                  <a:schemeClr val="tx1">
                    <a:lumMod val="75000"/>
                    <a:lumOff val="25000"/>
                  </a:schemeClr>
                </a:solidFill>
                <a:latin typeface="微软雅黑" pitchFamily="34" charset="-122"/>
                <a:ea typeface="微软雅黑" pitchFamily="34" charset="-122"/>
              </a:rPr>
              <a:t>ROM</a:t>
            </a:r>
            <a:r>
              <a:rPr lang="zh-CN" altLang="en-US" sz="1100" dirty="0">
                <a:solidFill>
                  <a:schemeClr val="tx1">
                    <a:lumMod val="75000"/>
                    <a:lumOff val="25000"/>
                  </a:schemeClr>
                </a:solidFill>
                <a:latin typeface="微软雅黑" pitchFamily="34" charset="-122"/>
                <a:ea typeface="微软雅黑" pitchFamily="34" charset="-122"/>
              </a:rPr>
              <a:t>）。外存储器的种类很多，又称辅助存储器。通常是磁性介质或光盘，像硬盘，软盘，</a:t>
            </a:r>
            <a:r>
              <a:rPr lang="en-US" altLang="zh-CN" sz="1100" dirty="0">
                <a:solidFill>
                  <a:schemeClr val="tx1">
                    <a:lumMod val="75000"/>
                    <a:lumOff val="25000"/>
                  </a:schemeClr>
                </a:solidFill>
                <a:latin typeface="微软雅黑" pitchFamily="34" charset="-122"/>
                <a:ea typeface="微软雅黑" pitchFamily="34" charset="-122"/>
              </a:rPr>
              <a:t>U</a:t>
            </a:r>
            <a:r>
              <a:rPr lang="zh-CN" altLang="en-US" sz="1100" dirty="0">
                <a:solidFill>
                  <a:schemeClr val="tx1">
                    <a:lumMod val="75000"/>
                    <a:lumOff val="25000"/>
                  </a:schemeClr>
                </a:solidFill>
                <a:latin typeface="微软雅黑" pitchFamily="34" charset="-122"/>
                <a:ea typeface="微软雅黑" pitchFamily="34" charset="-122"/>
              </a:rPr>
              <a:t>盘，磁带，</a:t>
            </a:r>
            <a:r>
              <a:rPr lang="en-US" altLang="zh-CN" sz="1100" dirty="0">
                <a:solidFill>
                  <a:schemeClr val="tx1">
                    <a:lumMod val="75000"/>
                    <a:lumOff val="25000"/>
                  </a:schemeClr>
                </a:solidFill>
                <a:latin typeface="微软雅黑" pitchFamily="34" charset="-122"/>
                <a:ea typeface="微软雅黑" pitchFamily="34" charset="-122"/>
              </a:rPr>
              <a:t>CD</a:t>
            </a:r>
            <a:r>
              <a:rPr lang="zh-CN" altLang="en-US" sz="1100" dirty="0">
                <a:solidFill>
                  <a:schemeClr val="tx1">
                    <a:lumMod val="75000"/>
                    <a:lumOff val="25000"/>
                  </a:schemeClr>
                </a:solidFill>
                <a:latin typeface="微软雅黑" pitchFamily="34" charset="-122"/>
                <a:ea typeface="微软雅黑" pitchFamily="34" charset="-122"/>
              </a:rPr>
              <a:t>等，能长期保存信息，并且不依赖电来保存信息，但是由机械部件带动，速度与</a:t>
            </a:r>
            <a:r>
              <a:rPr lang="en-US" altLang="zh-CN" sz="1100" dirty="0">
                <a:solidFill>
                  <a:schemeClr val="tx1">
                    <a:lumMod val="75000"/>
                    <a:lumOff val="25000"/>
                  </a:schemeClr>
                </a:solidFill>
                <a:latin typeface="微软雅黑" pitchFamily="34" charset="-122"/>
                <a:ea typeface="微软雅黑" pitchFamily="34" charset="-122"/>
              </a:rPr>
              <a:t>CPU</a:t>
            </a:r>
            <a:r>
              <a:rPr lang="zh-CN" altLang="en-US" sz="1100" dirty="0">
                <a:solidFill>
                  <a:schemeClr val="tx1">
                    <a:lumMod val="75000"/>
                    <a:lumOff val="25000"/>
                  </a:schemeClr>
                </a:solidFill>
                <a:latin typeface="微软雅黑" pitchFamily="34" charset="-122"/>
                <a:ea typeface="微软雅黑" pitchFamily="34" charset="-122"/>
              </a:rPr>
              <a:t>相比就显得慢的多。</a:t>
            </a:r>
            <a:endParaRPr lang="en-US" altLang="zh-CN" sz="1100" dirty="0" smtClean="0">
              <a:solidFill>
                <a:schemeClr val="tx1">
                  <a:lumMod val="75000"/>
                  <a:lumOff val="25000"/>
                </a:schemeClr>
              </a:solidFill>
              <a:latin typeface="微软雅黑" pitchFamily="34" charset="-122"/>
              <a:ea typeface="微软雅黑" pitchFamily="34" charset="-122"/>
            </a:endParaRPr>
          </a:p>
        </p:txBody>
      </p:sp>
      <p:sp>
        <p:nvSpPr>
          <p:cNvPr id="51" name="TextBox 50"/>
          <p:cNvSpPr txBox="1"/>
          <p:nvPr/>
        </p:nvSpPr>
        <p:spPr>
          <a:xfrm>
            <a:off x="7463358" y="4914210"/>
            <a:ext cx="2520280" cy="325858"/>
          </a:xfrm>
          <a:prstGeom prst="rect">
            <a:avLst/>
          </a:prstGeom>
          <a:noFill/>
        </p:spPr>
        <p:txBody>
          <a:bodyPr wrap="square" tIns="0" bIns="0" rtlCol="0" anchor="t">
            <a:spAutoFit/>
          </a:bodyPr>
          <a:lstStyle/>
          <a:p>
            <a:pPr>
              <a:lnSpc>
                <a:spcPct val="150000"/>
              </a:lnSpc>
            </a:pPr>
            <a:r>
              <a:rPr lang="zh-CN" altLang="en-US" sz="1600" b="1" dirty="0" smtClean="0">
                <a:solidFill>
                  <a:srgbClr val="00B0F0"/>
                </a:solidFill>
                <a:latin typeface="微软雅黑" pitchFamily="34" charset="-122"/>
                <a:ea typeface="微软雅黑" pitchFamily="34" charset="-122"/>
                <a:cs typeface="华文黑体" pitchFamily="2" charset="-122"/>
              </a:rPr>
              <a:t>输入、输出设备</a:t>
            </a:r>
            <a:endParaRPr lang="zh-CN" altLang="en-US" sz="1600" b="1" dirty="0">
              <a:solidFill>
                <a:srgbClr val="00B0F0"/>
              </a:solidFill>
              <a:latin typeface="微软雅黑" pitchFamily="34" charset="-122"/>
              <a:ea typeface="微软雅黑" pitchFamily="34" charset="-122"/>
              <a:cs typeface="华文黑体" pitchFamily="2" charset="-122"/>
            </a:endParaRPr>
          </a:p>
        </p:txBody>
      </p:sp>
      <p:sp>
        <p:nvSpPr>
          <p:cNvPr id="52" name="TextBox 51"/>
          <p:cNvSpPr txBox="1"/>
          <p:nvPr/>
        </p:nvSpPr>
        <p:spPr>
          <a:xfrm>
            <a:off x="7389776" y="5333939"/>
            <a:ext cx="3744416" cy="1391278"/>
          </a:xfrm>
          <a:prstGeom prst="rect">
            <a:avLst/>
          </a:prstGeom>
          <a:noFill/>
        </p:spPr>
        <p:txBody>
          <a:bodyPr wrap="square" rtlCol="0">
            <a:spAutoFit/>
          </a:bodyPr>
          <a:lstStyle/>
          <a:p>
            <a:pPr>
              <a:lnSpc>
                <a:spcPct val="130000"/>
              </a:lnSpc>
            </a:pPr>
            <a:r>
              <a:rPr lang="zh-CN" altLang="en-US" sz="1100" dirty="0">
                <a:solidFill>
                  <a:schemeClr val="tx1">
                    <a:lumMod val="75000"/>
                    <a:lumOff val="25000"/>
                  </a:schemeClr>
                </a:solidFill>
                <a:latin typeface="微软雅黑" pitchFamily="34" charset="-122"/>
                <a:ea typeface="微软雅黑" pitchFamily="34" charset="-122"/>
              </a:rPr>
              <a:t>输入设备，即将数据、程序、文字符号、图象、声音等信息输送到计算机中。常用的输入设备有键盘、鼠标、触摸屏、数字转换器等。</a:t>
            </a:r>
          </a:p>
          <a:p>
            <a:pPr>
              <a:lnSpc>
                <a:spcPct val="130000"/>
              </a:lnSpc>
            </a:pPr>
            <a:r>
              <a:rPr lang="zh-CN" altLang="en-US" sz="1100" dirty="0">
                <a:solidFill>
                  <a:schemeClr val="tx1">
                    <a:lumMod val="75000"/>
                    <a:lumOff val="25000"/>
                  </a:schemeClr>
                </a:solidFill>
                <a:latin typeface="微软雅黑" pitchFamily="34" charset="-122"/>
                <a:ea typeface="微软雅黑" pitchFamily="34" charset="-122"/>
              </a:rPr>
              <a:t>输出设备，即将计算机的运算结果或者中间结果打印或显示出来。常用的输出设备有：显示器、打印机、绘图仪和传真机等。</a:t>
            </a:r>
            <a:endParaRPr lang="zh-CN" altLang="en-US" sz="11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8695949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childTnLst>
                          </p:cTn>
                        </p:par>
                        <p:par>
                          <p:cTn id="10" fill="hold">
                            <p:stCondLst>
                              <p:cond delay="500"/>
                            </p:stCondLst>
                            <p:childTnLst>
                              <p:par>
                                <p:cTn id="11" presetID="23" presetClass="entr" presetSubtype="16" fill="hold" grpId="0" nodeType="afterEffect">
                                  <p:stCondLst>
                                    <p:cond delay="0"/>
                                  </p:stCondLst>
                                  <p:childTnLst>
                                    <p:set>
                                      <p:cBhvr>
                                        <p:cTn id="12" dur="1" fill="hold">
                                          <p:stCondLst>
                                            <p:cond delay="0"/>
                                          </p:stCondLst>
                                        </p:cTn>
                                        <p:tgtEl>
                                          <p:spTgt spid="53"/>
                                        </p:tgtEl>
                                        <p:attrNameLst>
                                          <p:attrName>style.visibility</p:attrName>
                                        </p:attrNameLst>
                                      </p:cBhvr>
                                      <p:to>
                                        <p:strVal val="visible"/>
                                      </p:to>
                                    </p:set>
                                    <p:anim calcmode="lin" valueType="num">
                                      <p:cBhvr>
                                        <p:cTn id="13" dur="500" fill="hold"/>
                                        <p:tgtEl>
                                          <p:spTgt spid="53"/>
                                        </p:tgtEl>
                                        <p:attrNameLst>
                                          <p:attrName>ppt_w</p:attrName>
                                        </p:attrNameLst>
                                      </p:cBhvr>
                                      <p:tavLst>
                                        <p:tav tm="0">
                                          <p:val>
                                            <p:fltVal val="0"/>
                                          </p:val>
                                        </p:tav>
                                        <p:tav tm="100000">
                                          <p:val>
                                            <p:strVal val="#ppt_w"/>
                                          </p:val>
                                        </p:tav>
                                      </p:tavLst>
                                    </p:anim>
                                    <p:anim calcmode="lin" valueType="num">
                                      <p:cBhvr>
                                        <p:cTn id="14" dur="500" fill="hold"/>
                                        <p:tgtEl>
                                          <p:spTgt spid="53"/>
                                        </p:tgtEl>
                                        <p:attrNameLst>
                                          <p:attrName>ppt_h</p:attrName>
                                        </p:attrNameLst>
                                      </p:cBhvr>
                                      <p:tavLst>
                                        <p:tav tm="0">
                                          <p:val>
                                            <p:fltVal val="0"/>
                                          </p:val>
                                        </p:tav>
                                        <p:tav tm="100000">
                                          <p:val>
                                            <p:strVal val="#ppt_h"/>
                                          </p:val>
                                        </p:tav>
                                      </p:tavLst>
                                    </p:anim>
                                  </p:childTnLst>
                                </p:cTn>
                              </p:par>
                              <p:par>
                                <p:cTn id="15" presetID="23" presetClass="entr" presetSubtype="16" fill="hold" grpId="0" nodeType="withEffect">
                                  <p:stCondLst>
                                    <p:cond delay="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childTnLst>
                                </p:cTn>
                              </p:par>
                              <p:par>
                                <p:cTn id="19" presetID="23" presetClass="entr" presetSubtype="16" fill="hold" grpId="0" nodeType="withEffect">
                                  <p:stCondLst>
                                    <p:cond delay="200"/>
                                  </p:stCondLst>
                                  <p:childTnLst>
                                    <p:set>
                                      <p:cBhvr>
                                        <p:cTn id="20" dur="1" fill="hold">
                                          <p:stCondLst>
                                            <p:cond delay="0"/>
                                          </p:stCondLst>
                                        </p:cTn>
                                        <p:tgtEl>
                                          <p:spTgt spid="54"/>
                                        </p:tgtEl>
                                        <p:attrNameLst>
                                          <p:attrName>style.visibility</p:attrName>
                                        </p:attrNameLst>
                                      </p:cBhvr>
                                      <p:to>
                                        <p:strVal val="visible"/>
                                      </p:to>
                                    </p:set>
                                    <p:anim calcmode="lin" valueType="num">
                                      <p:cBhvr>
                                        <p:cTn id="21" dur="500" fill="hold"/>
                                        <p:tgtEl>
                                          <p:spTgt spid="54"/>
                                        </p:tgtEl>
                                        <p:attrNameLst>
                                          <p:attrName>ppt_w</p:attrName>
                                        </p:attrNameLst>
                                      </p:cBhvr>
                                      <p:tavLst>
                                        <p:tav tm="0">
                                          <p:val>
                                            <p:fltVal val="0"/>
                                          </p:val>
                                        </p:tav>
                                        <p:tav tm="100000">
                                          <p:val>
                                            <p:strVal val="#ppt_w"/>
                                          </p:val>
                                        </p:tav>
                                      </p:tavLst>
                                    </p:anim>
                                    <p:anim calcmode="lin" valueType="num">
                                      <p:cBhvr>
                                        <p:cTn id="22" dur="500" fill="hold"/>
                                        <p:tgtEl>
                                          <p:spTgt spid="54"/>
                                        </p:tgtEl>
                                        <p:attrNameLst>
                                          <p:attrName>ppt_h</p:attrName>
                                        </p:attrNameLst>
                                      </p:cBhvr>
                                      <p:tavLst>
                                        <p:tav tm="0">
                                          <p:val>
                                            <p:fltVal val="0"/>
                                          </p:val>
                                        </p:tav>
                                        <p:tav tm="100000">
                                          <p:val>
                                            <p:strVal val="#ppt_h"/>
                                          </p:val>
                                        </p:tav>
                                      </p:tavLst>
                                    </p:anim>
                                  </p:childTnLst>
                                </p:cTn>
                              </p:par>
                              <p:par>
                                <p:cTn id="23" presetID="23" presetClass="entr" presetSubtype="16" fill="hold" grpId="0" nodeType="withEffect">
                                  <p:stCondLst>
                                    <p:cond delay="200"/>
                                  </p:stCondLst>
                                  <p:childTnLst>
                                    <p:set>
                                      <p:cBhvr>
                                        <p:cTn id="24" dur="1" fill="hold">
                                          <p:stCondLst>
                                            <p:cond delay="0"/>
                                          </p:stCondLst>
                                        </p:cTn>
                                        <p:tgtEl>
                                          <p:spTgt spid="44"/>
                                        </p:tgtEl>
                                        <p:attrNameLst>
                                          <p:attrName>style.visibility</p:attrName>
                                        </p:attrNameLst>
                                      </p:cBhvr>
                                      <p:to>
                                        <p:strVal val="visible"/>
                                      </p:to>
                                    </p:set>
                                    <p:anim calcmode="lin" valueType="num">
                                      <p:cBhvr>
                                        <p:cTn id="25" dur="500" fill="hold"/>
                                        <p:tgtEl>
                                          <p:spTgt spid="44"/>
                                        </p:tgtEl>
                                        <p:attrNameLst>
                                          <p:attrName>ppt_w</p:attrName>
                                        </p:attrNameLst>
                                      </p:cBhvr>
                                      <p:tavLst>
                                        <p:tav tm="0">
                                          <p:val>
                                            <p:fltVal val="0"/>
                                          </p:val>
                                        </p:tav>
                                        <p:tav tm="100000">
                                          <p:val>
                                            <p:strVal val="#ppt_w"/>
                                          </p:val>
                                        </p:tav>
                                      </p:tavLst>
                                    </p:anim>
                                    <p:anim calcmode="lin" valueType="num">
                                      <p:cBhvr>
                                        <p:cTn id="26" dur="500" fill="hold"/>
                                        <p:tgtEl>
                                          <p:spTgt spid="44"/>
                                        </p:tgtEl>
                                        <p:attrNameLst>
                                          <p:attrName>ppt_h</p:attrName>
                                        </p:attrNameLst>
                                      </p:cBhvr>
                                      <p:tavLst>
                                        <p:tav tm="0">
                                          <p:val>
                                            <p:fltVal val="0"/>
                                          </p:val>
                                        </p:tav>
                                        <p:tav tm="100000">
                                          <p:val>
                                            <p:strVal val="#ppt_h"/>
                                          </p:val>
                                        </p:tav>
                                      </p:tavLst>
                                    </p:anim>
                                  </p:childTnLst>
                                </p:cTn>
                              </p:par>
                              <p:par>
                                <p:cTn id="27" presetID="23" presetClass="entr" presetSubtype="16" fill="hold" grpId="0" nodeType="withEffect">
                                  <p:stCondLst>
                                    <p:cond delay="400"/>
                                  </p:stCondLst>
                                  <p:childTnLst>
                                    <p:set>
                                      <p:cBhvr>
                                        <p:cTn id="28" dur="1" fill="hold">
                                          <p:stCondLst>
                                            <p:cond delay="0"/>
                                          </p:stCondLst>
                                        </p:cTn>
                                        <p:tgtEl>
                                          <p:spTgt spid="55"/>
                                        </p:tgtEl>
                                        <p:attrNameLst>
                                          <p:attrName>style.visibility</p:attrName>
                                        </p:attrNameLst>
                                      </p:cBhvr>
                                      <p:to>
                                        <p:strVal val="visible"/>
                                      </p:to>
                                    </p:set>
                                    <p:anim calcmode="lin" valueType="num">
                                      <p:cBhvr>
                                        <p:cTn id="29" dur="500" fill="hold"/>
                                        <p:tgtEl>
                                          <p:spTgt spid="55"/>
                                        </p:tgtEl>
                                        <p:attrNameLst>
                                          <p:attrName>ppt_w</p:attrName>
                                        </p:attrNameLst>
                                      </p:cBhvr>
                                      <p:tavLst>
                                        <p:tav tm="0">
                                          <p:val>
                                            <p:fltVal val="0"/>
                                          </p:val>
                                        </p:tav>
                                        <p:tav tm="100000">
                                          <p:val>
                                            <p:strVal val="#ppt_w"/>
                                          </p:val>
                                        </p:tav>
                                      </p:tavLst>
                                    </p:anim>
                                    <p:anim calcmode="lin" valueType="num">
                                      <p:cBhvr>
                                        <p:cTn id="30" dur="500" fill="hold"/>
                                        <p:tgtEl>
                                          <p:spTgt spid="55"/>
                                        </p:tgtEl>
                                        <p:attrNameLst>
                                          <p:attrName>ppt_h</p:attrName>
                                        </p:attrNameLst>
                                      </p:cBhvr>
                                      <p:tavLst>
                                        <p:tav tm="0">
                                          <p:val>
                                            <p:fltVal val="0"/>
                                          </p:val>
                                        </p:tav>
                                        <p:tav tm="100000">
                                          <p:val>
                                            <p:strVal val="#ppt_h"/>
                                          </p:val>
                                        </p:tav>
                                      </p:tavLst>
                                    </p:anim>
                                  </p:childTnLst>
                                </p:cTn>
                              </p:par>
                              <p:par>
                                <p:cTn id="31" presetID="23" presetClass="entr" presetSubtype="16" fill="hold" grpId="0" nodeType="withEffect">
                                  <p:stCondLst>
                                    <p:cond delay="400"/>
                                  </p:stCondLst>
                                  <p:childTnLst>
                                    <p:set>
                                      <p:cBhvr>
                                        <p:cTn id="32" dur="1" fill="hold">
                                          <p:stCondLst>
                                            <p:cond delay="0"/>
                                          </p:stCondLst>
                                        </p:cTn>
                                        <p:tgtEl>
                                          <p:spTgt spid="45"/>
                                        </p:tgtEl>
                                        <p:attrNameLst>
                                          <p:attrName>style.visibility</p:attrName>
                                        </p:attrNameLst>
                                      </p:cBhvr>
                                      <p:to>
                                        <p:strVal val="visible"/>
                                      </p:to>
                                    </p:set>
                                    <p:anim calcmode="lin" valueType="num">
                                      <p:cBhvr>
                                        <p:cTn id="33" dur="500" fill="hold"/>
                                        <p:tgtEl>
                                          <p:spTgt spid="45"/>
                                        </p:tgtEl>
                                        <p:attrNameLst>
                                          <p:attrName>ppt_w</p:attrName>
                                        </p:attrNameLst>
                                      </p:cBhvr>
                                      <p:tavLst>
                                        <p:tav tm="0">
                                          <p:val>
                                            <p:fltVal val="0"/>
                                          </p:val>
                                        </p:tav>
                                        <p:tav tm="100000">
                                          <p:val>
                                            <p:strVal val="#ppt_w"/>
                                          </p:val>
                                        </p:tav>
                                      </p:tavLst>
                                    </p:anim>
                                    <p:anim calcmode="lin" valueType="num">
                                      <p:cBhvr>
                                        <p:cTn id="34" dur="500" fill="hold"/>
                                        <p:tgtEl>
                                          <p:spTgt spid="45"/>
                                        </p:tgtEl>
                                        <p:attrNameLst>
                                          <p:attrName>ppt_h</p:attrName>
                                        </p:attrNameLst>
                                      </p:cBhvr>
                                      <p:tavLst>
                                        <p:tav tm="0">
                                          <p:val>
                                            <p:fltVal val="0"/>
                                          </p:val>
                                        </p:tav>
                                        <p:tav tm="100000">
                                          <p:val>
                                            <p:strVal val="#ppt_h"/>
                                          </p:val>
                                        </p:tav>
                                      </p:tavLst>
                                    </p:anim>
                                  </p:childTnLst>
                                </p:cTn>
                              </p:par>
                            </p:childTnLst>
                          </p:cTn>
                        </p:par>
                        <p:par>
                          <p:cTn id="35" fill="hold">
                            <p:stCondLst>
                              <p:cond delay="1400"/>
                            </p:stCondLst>
                            <p:childTnLst>
                              <p:par>
                                <p:cTn id="36" presetID="2" presetClass="entr" presetSubtype="2" accel="100000" fill="hold" grpId="0" nodeType="afterEffect">
                                  <p:stCondLst>
                                    <p:cond delay="0"/>
                                  </p:stCondLst>
                                  <p:childTnLst>
                                    <p:set>
                                      <p:cBhvr>
                                        <p:cTn id="37" dur="1" fill="hold">
                                          <p:stCondLst>
                                            <p:cond delay="0"/>
                                          </p:stCondLst>
                                        </p:cTn>
                                        <p:tgtEl>
                                          <p:spTgt spid="47"/>
                                        </p:tgtEl>
                                        <p:attrNameLst>
                                          <p:attrName>style.visibility</p:attrName>
                                        </p:attrNameLst>
                                      </p:cBhvr>
                                      <p:to>
                                        <p:strVal val="visible"/>
                                      </p:to>
                                    </p:set>
                                    <p:anim calcmode="lin" valueType="num">
                                      <p:cBhvr additive="base">
                                        <p:cTn id="38" dur="500" fill="hold"/>
                                        <p:tgtEl>
                                          <p:spTgt spid="47"/>
                                        </p:tgtEl>
                                        <p:attrNameLst>
                                          <p:attrName>ppt_x</p:attrName>
                                        </p:attrNameLst>
                                      </p:cBhvr>
                                      <p:tavLst>
                                        <p:tav tm="0">
                                          <p:val>
                                            <p:strVal val="1+#ppt_w/2"/>
                                          </p:val>
                                        </p:tav>
                                        <p:tav tm="100000">
                                          <p:val>
                                            <p:strVal val="#ppt_x"/>
                                          </p:val>
                                        </p:tav>
                                      </p:tavLst>
                                    </p:anim>
                                    <p:anim calcmode="lin" valueType="num">
                                      <p:cBhvr additive="base">
                                        <p:cTn id="39" dur="500" fill="hold"/>
                                        <p:tgtEl>
                                          <p:spTgt spid="47"/>
                                        </p:tgtEl>
                                        <p:attrNameLst>
                                          <p:attrName>ppt_y</p:attrName>
                                        </p:attrNameLst>
                                      </p:cBhvr>
                                      <p:tavLst>
                                        <p:tav tm="0">
                                          <p:val>
                                            <p:strVal val="#ppt_y"/>
                                          </p:val>
                                        </p:tav>
                                        <p:tav tm="100000">
                                          <p:val>
                                            <p:strVal val="#ppt_y"/>
                                          </p:val>
                                        </p:tav>
                                      </p:tavLst>
                                    </p:anim>
                                  </p:childTnLst>
                                </p:cTn>
                              </p:par>
                              <p:par>
                                <p:cTn id="40" presetID="2" presetClass="entr" presetSubtype="2" accel="100000"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 calcmode="lin" valueType="num">
                                      <p:cBhvr additive="base">
                                        <p:cTn id="42" dur="500" fill="hold"/>
                                        <p:tgtEl>
                                          <p:spTgt spid="48"/>
                                        </p:tgtEl>
                                        <p:attrNameLst>
                                          <p:attrName>ppt_x</p:attrName>
                                        </p:attrNameLst>
                                      </p:cBhvr>
                                      <p:tavLst>
                                        <p:tav tm="0">
                                          <p:val>
                                            <p:strVal val="1+#ppt_w/2"/>
                                          </p:val>
                                        </p:tav>
                                        <p:tav tm="100000">
                                          <p:val>
                                            <p:strVal val="#ppt_x"/>
                                          </p:val>
                                        </p:tav>
                                      </p:tavLst>
                                    </p:anim>
                                    <p:anim calcmode="lin" valueType="num">
                                      <p:cBhvr additive="base">
                                        <p:cTn id="43" dur="500" fill="hold"/>
                                        <p:tgtEl>
                                          <p:spTgt spid="48"/>
                                        </p:tgtEl>
                                        <p:attrNameLst>
                                          <p:attrName>ppt_y</p:attrName>
                                        </p:attrNameLst>
                                      </p:cBhvr>
                                      <p:tavLst>
                                        <p:tav tm="0">
                                          <p:val>
                                            <p:strVal val="#ppt_y"/>
                                          </p:val>
                                        </p:tav>
                                        <p:tav tm="100000">
                                          <p:val>
                                            <p:strVal val="#ppt_y"/>
                                          </p:val>
                                        </p:tav>
                                      </p:tavLst>
                                    </p:anim>
                                  </p:childTnLst>
                                </p:cTn>
                              </p:par>
                              <p:par>
                                <p:cTn id="44" presetID="2" presetClass="entr" presetSubtype="2" accel="100000" fill="hold" grpId="0" nodeType="withEffect">
                                  <p:stCondLst>
                                    <p:cond delay="200"/>
                                  </p:stCondLst>
                                  <p:childTnLst>
                                    <p:set>
                                      <p:cBhvr>
                                        <p:cTn id="45" dur="1" fill="hold">
                                          <p:stCondLst>
                                            <p:cond delay="0"/>
                                          </p:stCondLst>
                                        </p:cTn>
                                        <p:tgtEl>
                                          <p:spTgt spid="49"/>
                                        </p:tgtEl>
                                        <p:attrNameLst>
                                          <p:attrName>style.visibility</p:attrName>
                                        </p:attrNameLst>
                                      </p:cBhvr>
                                      <p:to>
                                        <p:strVal val="visible"/>
                                      </p:to>
                                    </p:set>
                                    <p:anim calcmode="lin" valueType="num">
                                      <p:cBhvr additive="base">
                                        <p:cTn id="46" dur="500" fill="hold"/>
                                        <p:tgtEl>
                                          <p:spTgt spid="49"/>
                                        </p:tgtEl>
                                        <p:attrNameLst>
                                          <p:attrName>ppt_x</p:attrName>
                                        </p:attrNameLst>
                                      </p:cBhvr>
                                      <p:tavLst>
                                        <p:tav tm="0">
                                          <p:val>
                                            <p:strVal val="1+#ppt_w/2"/>
                                          </p:val>
                                        </p:tav>
                                        <p:tav tm="100000">
                                          <p:val>
                                            <p:strVal val="#ppt_x"/>
                                          </p:val>
                                        </p:tav>
                                      </p:tavLst>
                                    </p:anim>
                                    <p:anim calcmode="lin" valueType="num">
                                      <p:cBhvr additive="base">
                                        <p:cTn id="47" dur="500" fill="hold"/>
                                        <p:tgtEl>
                                          <p:spTgt spid="49"/>
                                        </p:tgtEl>
                                        <p:attrNameLst>
                                          <p:attrName>ppt_y</p:attrName>
                                        </p:attrNameLst>
                                      </p:cBhvr>
                                      <p:tavLst>
                                        <p:tav tm="0">
                                          <p:val>
                                            <p:strVal val="#ppt_y"/>
                                          </p:val>
                                        </p:tav>
                                        <p:tav tm="100000">
                                          <p:val>
                                            <p:strVal val="#ppt_y"/>
                                          </p:val>
                                        </p:tav>
                                      </p:tavLst>
                                    </p:anim>
                                  </p:childTnLst>
                                </p:cTn>
                              </p:par>
                              <p:par>
                                <p:cTn id="48" presetID="2" presetClass="entr" presetSubtype="2" accel="100000" fill="hold" grpId="0" nodeType="withEffect">
                                  <p:stCondLst>
                                    <p:cond delay="200"/>
                                  </p:stCondLst>
                                  <p:childTnLst>
                                    <p:set>
                                      <p:cBhvr>
                                        <p:cTn id="49" dur="1" fill="hold">
                                          <p:stCondLst>
                                            <p:cond delay="0"/>
                                          </p:stCondLst>
                                        </p:cTn>
                                        <p:tgtEl>
                                          <p:spTgt spid="50"/>
                                        </p:tgtEl>
                                        <p:attrNameLst>
                                          <p:attrName>style.visibility</p:attrName>
                                        </p:attrNameLst>
                                      </p:cBhvr>
                                      <p:to>
                                        <p:strVal val="visible"/>
                                      </p:to>
                                    </p:set>
                                    <p:anim calcmode="lin" valueType="num">
                                      <p:cBhvr additive="base">
                                        <p:cTn id="50" dur="500" fill="hold"/>
                                        <p:tgtEl>
                                          <p:spTgt spid="50"/>
                                        </p:tgtEl>
                                        <p:attrNameLst>
                                          <p:attrName>ppt_x</p:attrName>
                                        </p:attrNameLst>
                                      </p:cBhvr>
                                      <p:tavLst>
                                        <p:tav tm="0">
                                          <p:val>
                                            <p:strVal val="1+#ppt_w/2"/>
                                          </p:val>
                                        </p:tav>
                                        <p:tav tm="100000">
                                          <p:val>
                                            <p:strVal val="#ppt_x"/>
                                          </p:val>
                                        </p:tav>
                                      </p:tavLst>
                                    </p:anim>
                                    <p:anim calcmode="lin" valueType="num">
                                      <p:cBhvr additive="base">
                                        <p:cTn id="51" dur="500" fill="hold"/>
                                        <p:tgtEl>
                                          <p:spTgt spid="50"/>
                                        </p:tgtEl>
                                        <p:attrNameLst>
                                          <p:attrName>ppt_y</p:attrName>
                                        </p:attrNameLst>
                                      </p:cBhvr>
                                      <p:tavLst>
                                        <p:tav tm="0">
                                          <p:val>
                                            <p:strVal val="#ppt_y"/>
                                          </p:val>
                                        </p:tav>
                                        <p:tav tm="100000">
                                          <p:val>
                                            <p:strVal val="#ppt_y"/>
                                          </p:val>
                                        </p:tav>
                                      </p:tavLst>
                                    </p:anim>
                                  </p:childTnLst>
                                </p:cTn>
                              </p:par>
                              <p:par>
                                <p:cTn id="52" presetID="2" presetClass="entr" presetSubtype="2" accel="100000" fill="hold" grpId="0" nodeType="withEffect">
                                  <p:stCondLst>
                                    <p:cond delay="400"/>
                                  </p:stCondLst>
                                  <p:childTnLst>
                                    <p:set>
                                      <p:cBhvr>
                                        <p:cTn id="53" dur="1" fill="hold">
                                          <p:stCondLst>
                                            <p:cond delay="0"/>
                                          </p:stCondLst>
                                        </p:cTn>
                                        <p:tgtEl>
                                          <p:spTgt spid="51"/>
                                        </p:tgtEl>
                                        <p:attrNameLst>
                                          <p:attrName>style.visibility</p:attrName>
                                        </p:attrNameLst>
                                      </p:cBhvr>
                                      <p:to>
                                        <p:strVal val="visible"/>
                                      </p:to>
                                    </p:set>
                                    <p:anim calcmode="lin" valueType="num">
                                      <p:cBhvr additive="base">
                                        <p:cTn id="54" dur="500" fill="hold"/>
                                        <p:tgtEl>
                                          <p:spTgt spid="51"/>
                                        </p:tgtEl>
                                        <p:attrNameLst>
                                          <p:attrName>ppt_x</p:attrName>
                                        </p:attrNameLst>
                                      </p:cBhvr>
                                      <p:tavLst>
                                        <p:tav tm="0">
                                          <p:val>
                                            <p:strVal val="1+#ppt_w/2"/>
                                          </p:val>
                                        </p:tav>
                                        <p:tav tm="100000">
                                          <p:val>
                                            <p:strVal val="#ppt_x"/>
                                          </p:val>
                                        </p:tav>
                                      </p:tavLst>
                                    </p:anim>
                                    <p:anim calcmode="lin" valueType="num">
                                      <p:cBhvr additive="base">
                                        <p:cTn id="55" dur="500" fill="hold"/>
                                        <p:tgtEl>
                                          <p:spTgt spid="51"/>
                                        </p:tgtEl>
                                        <p:attrNameLst>
                                          <p:attrName>ppt_y</p:attrName>
                                        </p:attrNameLst>
                                      </p:cBhvr>
                                      <p:tavLst>
                                        <p:tav tm="0">
                                          <p:val>
                                            <p:strVal val="#ppt_y"/>
                                          </p:val>
                                        </p:tav>
                                        <p:tav tm="100000">
                                          <p:val>
                                            <p:strVal val="#ppt_y"/>
                                          </p:val>
                                        </p:tav>
                                      </p:tavLst>
                                    </p:anim>
                                  </p:childTnLst>
                                </p:cTn>
                              </p:par>
                              <p:par>
                                <p:cTn id="56" presetID="2" presetClass="entr" presetSubtype="2" accel="100000" fill="hold" grpId="0" nodeType="withEffect">
                                  <p:stCondLst>
                                    <p:cond delay="400"/>
                                  </p:stCondLst>
                                  <p:childTnLst>
                                    <p:set>
                                      <p:cBhvr>
                                        <p:cTn id="57" dur="1" fill="hold">
                                          <p:stCondLst>
                                            <p:cond delay="0"/>
                                          </p:stCondLst>
                                        </p:cTn>
                                        <p:tgtEl>
                                          <p:spTgt spid="52"/>
                                        </p:tgtEl>
                                        <p:attrNameLst>
                                          <p:attrName>style.visibility</p:attrName>
                                        </p:attrNameLst>
                                      </p:cBhvr>
                                      <p:to>
                                        <p:strVal val="visible"/>
                                      </p:to>
                                    </p:set>
                                    <p:anim calcmode="lin" valueType="num">
                                      <p:cBhvr additive="base">
                                        <p:cTn id="58" dur="500" fill="hold"/>
                                        <p:tgtEl>
                                          <p:spTgt spid="52"/>
                                        </p:tgtEl>
                                        <p:attrNameLst>
                                          <p:attrName>ppt_x</p:attrName>
                                        </p:attrNameLst>
                                      </p:cBhvr>
                                      <p:tavLst>
                                        <p:tav tm="0">
                                          <p:val>
                                            <p:strVal val="1+#ppt_w/2"/>
                                          </p:val>
                                        </p:tav>
                                        <p:tav tm="100000">
                                          <p:val>
                                            <p:strVal val="#ppt_x"/>
                                          </p:val>
                                        </p:tav>
                                      </p:tavLst>
                                    </p:anim>
                                    <p:anim calcmode="lin" valueType="num">
                                      <p:cBhvr additive="base">
                                        <p:cTn id="59"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4" grpId="0" animBg="1"/>
      <p:bldP spid="53" grpId="0" animBg="1"/>
      <p:bldP spid="44" grpId="0" animBg="1"/>
      <p:bldP spid="45" grpId="0" animBg="1"/>
      <p:bldP spid="46" grpId="0" animBg="1"/>
      <p:bldP spid="47" grpId="0"/>
      <p:bldP spid="48" grpId="0"/>
      <p:bldP spid="49" grpId="0"/>
      <p:bldP spid="50" grpId="0"/>
      <p:bldP spid="51" grpId="0"/>
      <p:bldP spid="5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684446" y="467380"/>
            <a:ext cx="1800493" cy="369332"/>
          </a:xfrm>
          <a:prstGeom prst="rect">
            <a:avLst/>
          </a:prstGeom>
          <a:noFill/>
        </p:spPr>
        <p:txBody>
          <a:bodyPr wrap="none" rtlCol="0">
            <a:spAutoFit/>
          </a:bodyPr>
          <a:lstStyle/>
          <a:p>
            <a:pPr lvl="0"/>
            <a:r>
              <a:rPr lang="zh-CN" altLang="en-US" dirty="0">
                <a:solidFill>
                  <a:schemeClr val="tx1">
                    <a:lumMod val="75000"/>
                    <a:lumOff val="25000"/>
                  </a:schemeClr>
                </a:solidFill>
                <a:latin typeface="微软雅黑" pitchFamily="34" charset="-122"/>
                <a:ea typeface="微软雅黑" pitchFamily="34" charset="-122"/>
              </a:rPr>
              <a:t>计算机</a:t>
            </a:r>
            <a:r>
              <a:rPr lang="zh-CN" altLang="en-US" dirty="0" smtClean="0">
                <a:solidFill>
                  <a:schemeClr val="tx1">
                    <a:lumMod val="75000"/>
                    <a:lumOff val="25000"/>
                  </a:schemeClr>
                </a:solidFill>
                <a:latin typeface="微软雅黑" pitchFamily="34" charset="-122"/>
                <a:ea typeface="微软雅黑" pitchFamily="34" charset="-122"/>
              </a:rPr>
              <a:t>软件组成</a:t>
            </a:r>
            <a:endParaRPr lang="zh-CN" altLang="en-US" dirty="0">
              <a:solidFill>
                <a:schemeClr val="tx1">
                  <a:lumMod val="75000"/>
                  <a:lumOff val="25000"/>
                </a:schemeClr>
              </a:solidFill>
              <a:latin typeface="微软雅黑" pitchFamily="34" charset="-122"/>
              <a:ea typeface="微软雅黑" pitchFamily="34" charset="-122"/>
            </a:endParaRPr>
          </a:p>
        </p:txBody>
      </p:sp>
      <p:sp>
        <p:nvSpPr>
          <p:cNvPr id="18" name="六边形 17"/>
          <p:cNvSpPr/>
          <p:nvPr/>
        </p:nvSpPr>
        <p:spPr>
          <a:xfrm>
            <a:off x="8564918" y="2618630"/>
            <a:ext cx="1670586" cy="1440160"/>
          </a:xfrm>
          <a:prstGeom prst="hexagon">
            <a:avLst/>
          </a:prstGeom>
          <a:solidFill>
            <a:srgbClr val="A8CF38"/>
          </a:solidFill>
          <a:ln w="1016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4800" dirty="0" smtClean="0">
                <a:solidFill>
                  <a:schemeClr val="bg1"/>
                </a:solidFill>
                <a:latin typeface="HelveticaNeueLT Pro 67 MdCn" pitchFamily="34" charset="0"/>
                <a:ea typeface="微软雅黑" pitchFamily="34" charset="-122"/>
              </a:rPr>
              <a:t>3</a:t>
            </a:r>
            <a:endParaRPr lang="zh-CN" altLang="en-US" sz="4800" dirty="0">
              <a:solidFill>
                <a:schemeClr val="bg1"/>
              </a:solidFill>
              <a:latin typeface="HelveticaNeueLT Pro 67 MdCn" pitchFamily="34" charset="0"/>
              <a:ea typeface="微软雅黑" pitchFamily="34" charset="-122"/>
            </a:endParaRPr>
          </a:p>
        </p:txBody>
      </p:sp>
      <p:sp>
        <p:nvSpPr>
          <p:cNvPr id="24" name="六边形 23"/>
          <p:cNvSpPr/>
          <p:nvPr/>
        </p:nvSpPr>
        <p:spPr>
          <a:xfrm>
            <a:off x="5915525" y="2618630"/>
            <a:ext cx="1670586" cy="1440160"/>
          </a:xfrm>
          <a:prstGeom prst="hexagon">
            <a:avLst/>
          </a:prstGeom>
          <a:solidFill>
            <a:srgbClr val="00B0F0"/>
          </a:solidFill>
          <a:ln w="1016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4800" dirty="0" smtClean="0">
                <a:solidFill>
                  <a:schemeClr val="bg1"/>
                </a:solidFill>
                <a:latin typeface="HelveticaNeueLT Pro 67 MdCn" pitchFamily="34" charset="0"/>
                <a:ea typeface="微软雅黑" pitchFamily="34" charset="-122"/>
              </a:rPr>
              <a:t>2</a:t>
            </a:r>
            <a:endParaRPr lang="zh-CN" altLang="en-US" sz="4800" dirty="0">
              <a:solidFill>
                <a:schemeClr val="bg1"/>
              </a:solidFill>
              <a:latin typeface="HelveticaNeueLT Pro 67 MdCn" pitchFamily="34" charset="0"/>
              <a:ea typeface="微软雅黑" pitchFamily="34" charset="-122"/>
            </a:endParaRPr>
          </a:p>
        </p:txBody>
      </p:sp>
      <p:sp>
        <p:nvSpPr>
          <p:cNvPr id="30" name="六边形 29"/>
          <p:cNvSpPr/>
          <p:nvPr/>
        </p:nvSpPr>
        <p:spPr>
          <a:xfrm>
            <a:off x="3274426" y="2618630"/>
            <a:ext cx="1670586" cy="1440160"/>
          </a:xfrm>
          <a:prstGeom prst="hexagon">
            <a:avLst/>
          </a:prstGeom>
          <a:solidFill>
            <a:srgbClr val="49C1AD"/>
          </a:solidFill>
          <a:ln w="1016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4800" dirty="0" smtClean="0">
                <a:solidFill>
                  <a:schemeClr val="bg1"/>
                </a:solidFill>
                <a:latin typeface="HelveticaNeueLT Pro 67 MdCn" pitchFamily="34" charset="0"/>
                <a:ea typeface="微软雅黑" pitchFamily="34" charset="-122"/>
              </a:rPr>
              <a:t>1</a:t>
            </a:r>
            <a:endParaRPr lang="zh-CN" altLang="en-US" sz="4800" dirty="0">
              <a:solidFill>
                <a:schemeClr val="bg1"/>
              </a:solidFill>
              <a:latin typeface="HelveticaNeueLT Pro 67 MdCn" pitchFamily="34" charset="0"/>
              <a:ea typeface="微软雅黑" pitchFamily="34" charset="-122"/>
            </a:endParaRPr>
          </a:p>
        </p:txBody>
      </p:sp>
      <p:sp>
        <p:nvSpPr>
          <p:cNvPr id="37" name="Freeform 7"/>
          <p:cNvSpPr>
            <a:spLocks/>
          </p:cNvSpPr>
          <p:nvPr/>
        </p:nvSpPr>
        <p:spPr bwMode="auto">
          <a:xfrm flipH="1">
            <a:off x="1954909" y="2271746"/>
            <a:ext cx="1687475" cy="333907"/>
          </a:xfrm>
          <a:custGeom>
            <a:avLst/>
            <a:gdLst>
              <a:gd name="T0" fmla="*/ 0 w 2478"/>
              <a:gd name="T1" fmla="*/ 501 h 501"/>
              <a:gd name="T2" fmla="*/ 0 w 2478"/>
              <a:gd name="T3" fmla="*/ 0 h 501"/>
              <a:gd name="T4" fmla="*/ 2478 w 2478"/>
              <a:gd name="T5" fmla="*/ 0 h 501"/>
            </a:gdLst>
            <a:ahLst/>
            <a:cxnLst>
              <a:cxn ang="0">
                <a:pos x="T0" y="T1"/>
              </a:cxn>
              <a:cxn ang="0">
                <a:pos x="T2" y="T3"/>
              </a:cxn>
              <a:cxn ang="0">
                <a:pos x="T4" y="T5"/>
              </a:cxn>
            </a:cxnLst>
            <a:rect l="0" t="0" r="r" b="b"/>
            <a:pathLst>
              <a:path w="2478" h="501">
                <a:moveTo>
                  <a:pt x="0" y="501"/>
                </a:moveTo>
                <a:lnTo>
                  <a:pt x="0" y="0"/>
                </a:lnTo>
                <a:lnTo>
                  <a:pt x="2478" y="0"/>
                </a:lnTo>
              </a:path>
            </a:pathLst>
          </a:custGeom>
          <a:noFill/>
          <a:ln w="4" cap="flat">
            <a:solidFill>
              <a:schemeClr val="tx1">
                <a:lumMod val="65000"/>
                <a:lumOff val="35000"/>
              </a:schemeClr>
            </a:solidFill>
            <a:prstDash val="dash"/>
            <a:miter lim="800000"/>
            <a:headEnd type="none" w="med" len="med"/>
            <a:tailEnd type="triangl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9"/>
          <p:cNvSpPr>
            <a:spLocks/>
          </p:cNvSpPr>
          <p:nvPr/>
        </p:nvSpPr>
        <p:spPr bwMode="auto">
          <a:xfrm flipH="1">
            <a:off x="4580755" y="2271746"/>
            <a:ext cx="1687475" cy="333907"/>
          </a:xfrm>
          <a:custGeom>
            <a:avLst/>
            <a:gdLst>
              <a:gd name="T0" fmla="*/ 0 w 2478"/>
              <a:gd name="T1" fmla="*/ 501 h 501"/>
              <a:gd name="T2" fmla="*/ 0 w 2478"/>
              <a:gd name="T3" fmla="*/ 0 h 501"/>
              <a:gd name="T4" fmla="*/ 2478 w 2478"/>
              <a:gd name="T5" fmla="*/ 0 h 501"/>
            </a:gdLst>
            <a:ahLst/>
            <a:cxnLst>
              <a:cxn ang="0">
                <a:pos x="T0" y="T1"/>
              </a:cxn>
              <a:cxn ang="0">
                <a:pos x="T2" y="T3"/>
              </a:cxn>
              <a:cxn ang="0">
                <a:pos x="T4" y="T5"/>
              </a:cxn>
            </a:cxnLst>
            <a:rect l="0" t="0" r="r" b="b"/>
            <a:pathLst>
              <a:path w="2478" h="501">
                <a:moveTo>
                  <a:pt x="0" y="501"/>
                </a:moveTo>
                <a:lnTo>
                  <a:pt x="0" y="0"/>
                </a:lnTo>
                <a:lnTo>
                  <a:pt x="2478" y="0"/>
                </a:lnTo>
              </a:path>
            </a:pathLst>
          </a:custGeom>
          <a:noFill/>
          <a:ln w="4" cap="flat">
            <a:solidFill>
              <a:schemeClr val="tx1">
                <a:lumMod val="65000"/>
                <a:lumOff val="35000"/>
              </a:schemeClr>
            </a:solidFill>
            <a:prstDash val="dash"/>
            <a:miter lim="800000"/>
            <a:headEnd type="none" w="med" len="med"/>
            <a:tailEnd type="triangl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1"/>
          <p:cNvSpPr>
            <a:spLocks/>
          </p:cNvSpPr>
          <p:nvPr/>
        </p:nvSpPr>
        <p:spPr bwMode="auto">
          <a:xfrm flipH="1">
            <a:off x="7234594" y="2271746"/>
            <a:ext cx="1687475" cy="333907"/>
          </a:xfrm>
          <a:custGeom>
            <a:avLst/>
            <a:gdLst>
              <a:gd name="T0" fmla="*/ 0 w 2478"/>
              <a:gd name="T1" fmla="*/ 501 h 501"/>
              <a:gd name="T2" fmla="*/ 0 w 2478"/>
              <a:gd name="T3" fmla="*/ 0 h 501"/>
              <a:gd name="T4" fmla="*/ 2478 w 2478"/>
              <a:gd name="T5" fmla="*/ 0 h 501"/>
            </a:gdLst>
            <a:ahLst/>
            <a:cxnLst>
              <a:cxn ang="0">
                <a:pos x="T0" y="T1"/>
              </a:cxn>
              <a:cxn ang="0">
                <a:pos x="T2" y="T3"/>
              </a:cxn>
              <a:cxn ang="0">
                <a:pos x="T4" y="T5"/>
              </a:cxn>
            </a:cxnLst>
            <a:rect l="0" t="0" r="r" b="b"/>
            <a:pathLst>
              <a:path w="2478" h="501">
                <a:moveTo>
                  <a:pt x="0" y="501"/>
                </a:moveTo>
                <a:lnTo>
                  <a:pt x="0" y="0"/>
                </a:lnTo>
                <a:lnTo>
                  <a:pt x="2478" y="0"/>
                </a:lnTo>
              </a:path>
            </a:pathLst>
          </a:custGeom>
          <a:noFill/>
          <a:ln w="4" cap="flat">
            <a:solidFill>
              <a:schemeClr val="tx1">
                <a:lumMod val="65000"/>
                <a:lumOff val="35000"/>
              </a:schemeClr>
            </a:solidFill>
            <a:prstDash val="dash"/>
            <a:miter lim="800000"/>
            <a:headEnd type="none" w="med" len="med"/>
            <a:tailEnd type="triangle"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TextBox 57"/>
          <p:cNvSpPr txBox="1"/>
          <p:nvPr/>
        </p:nvSpPr>
        <p:spPr>
          <a:xfrm>
            <a:off x="1936306" y="920207"/>
            <a:ext cx="1706078" cy="325858"/>
          </a:xfrm>
          <a:prstGeom prst="rect">
            <a:avLst/>
          </a:prstGeom>
          <a:noFill/>
        </p:spPr>
        <p:txBody>
          <a:bodyPr wrap="square" tIns="0" bIns="0" rtlCol="0" anchor="t">
            <a:spAutoFit/>
          </a:bodyPr>
          <a:lstStyle/>
          <a:p>
            <a:pPr>
              <a:lnSpc>
                <a:spcPct val="150000"/>
              </a:lnSpc>
            </a:pPr>
            <a:r>
              <a:rPr lang="zh-CN" altLang="en-US" sz="1600" b="1" dirty="0">
                <a:solidFill>
                  <a:srgbClr val="00B0F0"/>
                </a:solidFill>
                <a:latin typeface="微软雅黑" pitchFamily="34" charset="-122"/>
                <a:ea typeface="微软雅黑" pitchFamily="34" charset="-122"/>
                <a:cs typeface="华文黑体" pitchFamily="2" charset="-122"/>
              </a:rPr>
              <a:t>系统软件</a:t>
            </a:r>
            <a:endParaRPr lang="zh-CN" altLang="en-US" sz="1600" b="1" dirty="0">
              <a:solidFill>
                <a:srgbClr val="00B0F0"/>
              </a:solidFill>
              <a:latin typeface="微软雅黑" pitchFamily="34" charset="-122"/>
              <a:ea typeface="微软雅黑" pitchFamily="34" charset="-122"/>
              <a:cs typeface="华文黑体" pitchFamily="2" charset="-122"/>
            </a:endParaRPr>
          </a:p>
        </p:txBody>
      </p:sp>
      <p:sp>
        <p:nvSpPr>
          <p:cNvPr id="59" name="TextBox 58"/>
          <p:cNvSpPr txBox="1"/>
          <p:nvPr/>
        </p:nvSpPr>
        <p:spPr>
          <a:xfrm>
            <a:off x="1875838" y="1241364"/>
            <a:ext cx="2167258" cy="1192634"/>
          </a:xfrm>
          <a:prstGeom prst="rect">
            <a:avLst/>
          </a:prstGeom>
          <a:noFill/>
        </p:spPr>
        <p:txBody>
          <a:bodyPr wrap="square" rtlCol="0">
            <a:spAutoFit/>
          </a:bodyPr>
          <a:lstStyle/>
          <a:p>
            <a:pPr>
              <a:lnSpc>
                <a:spcPct val="130000"/>
              </a:lnSpc>
            </a:pPr>
            <a:r>
              <a:rPr lang="zh-CN" altLang="en-US" sz="1100" dirty="0">
                <a:solidFill>
                  <a:schemeClr val="tx1">
                    <a:lumMod val="75000"/>
                    <a:lumOff val="25000"/>
                  </a:schemeClr>
                </a:solidFill>
                <a:latin typeface="微软雅黑" pitchFamily="34" charset="-122"/>
                <a:ea typeface="微软雅黑" pitchFamily="34" charset="-122"/>
              </a:rPr>
              <a:t>系统软件负责管理计算机系统中各种独立的硬件，使得它们可以协调工作，包括操作系统和一系列基本工具（编译器、数据库管理、文件系统管理等</a:t>
            </a:r>
            <a:r>
              <a:rPr lang="zh-CN" altLang="en-US" sz="1100" dirty="0" smtClean="0">
                <a:solidFill>
                  <a:schemeClr val="tx1">
                    <a:lumMod val="75000"/>
                    <a:lumOff val="25000"/>
                  </a:schemeClr>
                </a:solidFill>
                <a:latin typeface="微软雅黑" pitchFamily="34" charset="-122"/>
                <a:ea typeface="微软雅黑" pitchFamily="34" charset="-122"/>
              </a:rPr>
              <a:t>）。</a:t>
            </a:r>
            <a:endParaRPr lang="zh-CN" altLang="en-US" sz="1100" dirty="0">
              <a:solidFill>
                <a:schemeClr val="tx1">
                  <a:lumMod val="75000"/>
                  <a:lumOff val="25000"/>
                </a:schemeClr>
              </a:solidFill>
              <a:latin typeface="微软雅黑" pitchFamily="34" charset="-122"/>
              <a:ea typeface="微软雅黑" pitchFamily="34" charset="-122"/>
            </a:endParaRPr>
          </a:p>
        </p:txBody>
      </p:sp>
      <p:sp>
        <p:nvSpPr>
          <p:cNvPr id="62" name="TextBox 61"/>
          <p:cNvSpPr txBox="1"/>
          <p:nvPr/>
        </p:nvSpPr>
        <p:spPr>
          <a:xfrm>
            <a:off x="4514563" y="1135281"/>
            <a:ext cx="1706078" cy="325858"/>
          </a:xfrm>
          <a:prstGeom prst="rect">
            <a:avLst/>
          </a:prstGeom>
          <a:noFill/>
        </p:spPr>
        <p:txBody>
          <a:bodyPr wrap="square" tIns="0" bIns="0" rtlCol="0" anchor="t">
            <a:spAutoFit/>
          </a:bodyPr>
          <a:lstStyle/>
          <a:p>
            <a:pPr>
              <a:lnSpc>
                <a:spcPct val="150000"/>
              </a:lnSpc>
            </a:pPr>
            <a:r>
              <a:rPr lang="zh-CN" altLang="en-US" sz="1600" b="1" dirty="0">
                <a:solidFill>
                  <a:srgbClr val="00B0F0"/>
                </a:solidFill>
                <a:latin typeface="微软雅黑" pitchFamily="34" charset="-122"/>
                <a:ea typeface="微软雅黑" pitchFamily="34" charset="-122"/>
                <a:cs typeface="华文黑体" pitchFamily="2" charset="-122"/>
              </a:rPr>
              <a:t>应用软件</a:t>
            </a:r>
            <a:endParaRPr lang="zh-CN" altLang="en-US" sz="1600" b="1" dirty="0">
              <a:solidFill>
                <a:srgbClr val="00B0F0"/>
              </a:solidFill>
              <a:latin typeface="微软雅黑" pitchFamily="34" charset="-122"/>
              <a:ea typeface="微软雅黑" pitchFamily="34" charset="-122"/>
              <a:cs typeface="华文黑体" pitchFamily="2" charset="-122"/>
            </a:endParaRPr>
          </a:p>
        </p:txBody>
      </p:sp>
      <p:sp>
        <p:nvSpPr>
          <p:cNvPr id="63" name="TextBox 62"/>
          <p:cNvSpPr txBox="1"/>
          <p:nvPr/>
        </p:nvSpPr>
        <p:spPr>
          <a:xfrm>
            <a:off x="4514563" y="1461424"/>
            <a:ext cx="2167258" cy="752514"/>
          </a:xfrm>
          <a:prstGeom prst="rect">
            <a:avLst/>
          </a:prstGeom>
          <a:noFill/>
        </p:spPr>
        <p:txBody>
          <a:bodyPr wrap="square" rtlCol="0">
            <a:spAutoFit/>
          </a:bodyPr>
          <a:lstStyle/>
          <a:p>
            <a:pPr>
              <a:lnSpc>
                <a:spcPct val="130000"/>
              </a:lnSpc>
            </a:pPr>
            <a:r>
              <a:rPr lang="zh-CN" altLang="en-US" sz="1100" dirty="0">
                <a:solidFill>
                  <a:schemeClr val="tx1">
                    <a:lumMod val="75000"/>
                    <a:lumOff val="25000"/>
                  </a:schemeClr>
                </a:solidFill>
                <a:latin typeface="微软雅黑" pitchFamily="34" charset="-122"/>
                <a:ea typeface="微软雅黑" pitchFamily="34" charset="-122"/>
              </a:rPr>
              <a:t>应用软件则面对的是具体的信息处理问题和需要解决的实际问题，比如</a:t>
            </a:r>
            <a:r>
              <a:rPr lang="en-US" altLang="zh-CN" sz="1100" dirty="0">
                <a:solidFill>
                  <a:schemeClr val="tx1">
                    <a:lumMod val="75000"/>
                    <a:lumOff val="25000"/>
                  </a:schemeClr>
                </a:solidFill>
                <a:latin typeface="微软雅黑" pitchFamily="34" charset="-122"/>
                <a:ea typeface="微软雅黑" pitchFamily="34" charset="-122"/>
              </a:rPr>
              <a:t>office</a:t>
            </a:r>
            <a:r>
              <a:rPr lang="zh-CN" altLang="en-US" sz="1100" dirty="0">
                <a:solidFill>
                  <a:schemeClr val="tx1">
                    <a:lumMod val="75000"/>
                    <a:lumOff val="25000"/>
                  </a:schemeClr>
                </a:solidFill>
                <a:latin typeface="微软雅黑" pitchFamily="34" charset="-122"/>
                <a:ea typeface="微软雅黑" pitchFamily="34" charset="-122"/>
              </a:rPr>
              <a:t>办公软件</a:t>
            </a:r>
            <a:r>
              <a:rPr lang="zh-CN" altLang="en-US" sz="1100" dirty="0" smtClean="0">
                <a:solidFill>
                  <a:schemeClr val="tx1">
                    <a:lumMod val="75000"/>
                    <a:lumOff val="25000"/>
                  </a:schemeClr>
                </a:solidFill>
                <a:latin typeface="微软雅黑" pitchFamily="34" charset="-122"/>
                <a:ea typeface="微软雅黑" pitchFamily="34" charset="-122"/>
              </a:rPr>
              <a:t>等。</a:t>
            </a:r>
            <a:endParaRPr lang="zh-CN" altLang="en-US" sz="1100" dirty="0">
              <a:solidFill>
                <a:schemeClr val="tx1">
                  <a:lumMod val="75000"/>
                  <a:lumOff val="25000"/>
                </a:schemeClr>
              </a:solidFill>
              <a:latin typeface="微软雅黑" pitchFamily="34" charset="-122"/>
              <a:ea typeface="微软雅黑" pitchFamily="34" charset="-122"/>
            </a:endParaRPr>
          </a:p>
        </p:txBody>
      </p:sp>
      <p:sp>
        <p:nvSpPr>
          <p:cNvPr id="66" name="TextBox 65"/>
          <p:cNvSpPr txBox="1"/>
          <p:nvPr/>
        </p:nvSpPr>
        <p:spPr>
          <a:xfrm>
            <a:off x="7159942" y="972352"/>
            <a:ext cx="1706078" cy="325858"/>
          </a:xfrm>
          <a:prstGeom prst="rect">
            <a:avLst/>
          </a:prstGeom>
          <a:noFill/>
        </p:spPr>
        <p:txBody>
          <a:bodyPr wrap="square" tIns="0" bIns="0" rtlCol="0" anchor="t">
            <a:spAutoFit/>
          </a:bodyPr>
          <a:lstStyle/>
          <a:p>
            <a:pPr>
              <a:lnSpc>
                <a:spcPct val="150000"/>
              </a:lnSpc>
            </a:pPr>
            <a:r>
              <a:rPr lang="zh-CN" altLang="en-US" sz="1600" b="1" dirty="0">
                <a:solidFill>
                  <a:srgbClr val="00B0F0"/>
                </a:solidFill>
                <a:latin typeface="微软雅黑" pitchFamily="34" charset="-122"/>
                <a:ea typeface="微软雅黑" pitchFamily="34" charset="-122"/>
                <a:cs typeface="华文黑体" pitchFamily="2" charset="-122"/>
              </a:rPr>
              <a:t>支撑软件</a:t>
            </a:r>
            <a:endParaRPr lang="zh-CN" altLang="en-US" sz="1600" b="1" dirty="0">
              <a:solidFill>
                <a:srgbClr val="00B0F0"/>
              </a:solidFill>
              <a:latin typeface="微软雅黑" pitchFamily="34" charset="-122"/>
              <a:ea typeface="微软雅黑" pitchFamily="34" charset="-122"/>
              <a:cs typeface="华文黑体" pitchFamily="2" charset="-122"/>
            </a:endParaRPr>
          </a:p>
        </p:txBody>
      </p:sp>
      <p:sp>
        <p:nvSpPr>
          <p:cNvPr id="67" name="TextBox 66"/>
          <p:cNvSpPr txBox="1"/>
          <p:nvPr/>
        </p:nvSpPr>
        <p:spPr>
          <a:xfrm>
            <a:off x="7088324" y="1288320"/>
            <a:ext cx="2167258" cy="972574"/>
          </a:xfrm>
          <a:prstGeom prst="rect">
            <a:avLst/>
          </a:prstGeom>
          <a:noFill/>
        </p:spPr>
        <p:txBody>
          <a:bodyPr wrap="square" rtlCol="0">
            <a:spAutoFit/>
          </a:bodyPr>
          <a:lstStyle/>
          <a:p>
            <a:pPr>
              <a:lnSpc>
                <a:spcPct val="130000"/>
              </a:lnSpc>
            </a:pPr>
            <a:r>
              <a:rPr lang="zh-CN" altLang="en-US" sz="1100" dirty="0">
                <a:solidFill>
                  <a:schemeClr val="tx1">
                    <a:lumMod val="75000"/>
                    <a:lumOff val="25000"/>
                  </a:schemeClr>
                </a:solidFill>
                <a:latin typeface="微软雅黑" pitchFamily="34" charset="-122"/>
                <a:ea typeface="微软雅黑" pitchFamily="34" charset="-122"/>
              </a:rPr>
              <a:t>支撑软件是支撑各种软件的开发与维护的软件，又称为软件开发环境，支撑软件也可以认为是系统软件的一部分。</a:t>
            </a:r>
            <a:endParaRPr lang="zh-CN" altLang="en-US" sz="11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626080434"/>
      </p:ext>
    </p:extLst>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10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 calcmode="lin" valueType="num">
                                      <p:cBhvr>
                                        <p:cTn id="9" dur="500" fill="hold"/>
                                        <p:tgtEl>
                                          <p:spTgt spid="30"/>
                                        </p:tgtEl>
                                        <p:attrNameLst>
                                          <p:attrName>style.rotation</p:attrName>
                                        </p:attrNameLst>
                                      </p:cBhvr>
                                      <p:tavLst>
                                        <p:tav tm="0">
                                          <p:val>
                                            <p:fltVal val="360"/>
                                          </p:val>
                                        </p:tav>
                                        <p:tav tm="100000">
                                          <p:val>
                                            <p:fltVal val="0"/>
                                          </p:val>
                                        </p:tav>
                                      </p:tavLst>
                                    </p:anim>
                                    <p:animEffect transition="in" filter="fade">
                                      <p:cBhvr>
                                        <p:cTn id="10" dur="500"/>
                                        <p:tgtEl>
                                          <p:spTgt spid="30"/>
                                        </p:tgtEl>
                                      </p:cBhvr>
                                    </p:animEffect>
                                  </p:childTnLst>
                                </p:cTn>
                              </p:par>
                              <p:par>
                                <p:cTn id="11" presetID="49" presetClass="entr" presetSubtype="0" decel="100000" fill="hold" grpId="0" nodeType="withEffect">
                                  <p:stCondLst>
                                    <p:cond delay="300"/>
                                  </p:stCondLst>
                                  <p:childTnLst>
                                    <p:set>
                                      <p:cBhvr>
                                        <p:cTn id="12" dur="1" fill="hold">
                                          <p:stCondLst>
                                            <p:cond delay="0"/>
                                          </p:stCondLst>
                                        </p:cTn>
                                        <p:tgtEl>
                                          <p:spTgt spid="24"/>
                                        </p:tgtEl>
                                        <p:attrNameLst>
                                          <p:attrName>style.visibility</p:attrName>
                                        </p:attrNameLst>
                                      </p:cBhvr>
                                      <p:to>
                                        <p:strVal val="visible"/>
                                      </p:to>
                                    </p:set>
                                    <p:anim calcmode="lin" valueType="num">
                                      <p:cBhvr>
                                        <p:cTn id="13" dur="500" fill="hold"/>
                                        <p:tgtEl>
                                          <p:spTgt spid="24"/>
                                        </p:tgtEl>
                                        <p:attrNameLst>
                                          <p:attrName>ppt_w</p:attrName>
                                        </p:attrNameLst>
                                      </p:cBhvr>
                                      <p:tavLst>
                                        <p:tav tm="0">
                                          <p:val>
                                            <p:fltVal val="0"/>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anim calcmode="lin" valueType="num">
                                      <p:cBhvr>
                                        <p:cTn id="15" dur="500" fill="hold"/>
                                        <p:tgtEl>
                                          <p:spTgt spid="24"/>
                                        </p:tgtEl>
                                        <p:attrNameLst>
                                          <p:attrName>style.rotation</p:attrName>
                                        </p:attrNameLst>
                                      </p:cBhvr>
                                      <p:tavLst>
                                        <p:tav tm="0">
                                          <p:val>
                                            <p:fltVal val="360"/>
                                          </p:val>
                                        </p:tav>
                                        <p:tav tm="100000">
                                          <p:val>
                                            <p:fltVal val="0"/>
                                          </p:val>
                                        </p:tav>
                                      </p:tavLst>
                                    </p:anim>
                                    <p:animEffect transition="in" filter="fade">
                                      <p:cBhvr>
                                        <p:cTn id="16" dur="500"/>
                                        <p:tgtEl>
                                          <p:spTgt spid="24"/>
                                        </p:tgtEl>
                                      </p:cBhvr>
                                    </p:animEffect>
                                  </p:childTnLst>
                                </p:cTn>
                              </p:par>
                              <p:par>
                                <p:cTn id="17" presetID="49" presetClass="entr" presetSubtype="0" decel="100000" fill="hold" grpId="0" nodeType="withEffect">
                                  <p:stCondLst>
                                    <p:cond delay="500"/>
                                  </p:stCondLst>
                                  <p:childTnLst>
                                    <p:set>
                                      <p:cBhvr>
                                        <p:cTn id="18" dur="1" fill="hold">
                                          <p:stCondLst>
                                            <p:cond delay="0"/>
                                          </p:stCondLst>
                                        </p:cTn>
                                        <p:tgtEl>
                                          <p:spTgt spid="18"/>
                                        </p:tgtEl>
                                        <p:attrNameLst>
                                          <p:attrName>style.visibility</p:attrName>
                                        </p:attrNameLst>
                                      </p:cBhvr>
                                      <p:to>
                                        <p:strVal val="visible"/>
                                      </p:to>
                                    </p:set>
                                    <p:anim calcmode="lin" valueType="num">
                                      <p:cBhvr>
                                        <p:cTn id="19" dur="500" fill="hold"/>
                                        <p:tgtEl>
                                          <p:spTgt spid="18"/>
                                        </p:tgtEl>
                                        <p:attrNameLst>
                                          <p:attrName>ppt_w</p:attrName>
                                        </p:attrNameLst>
                                      </p:cBhvr>
                                      <p:tavLst>
                                        <p:tav tm="0">
                                          <p:val>
                                            <p:fltVal val="0"/>
                                          </p:val>
                                        </p:tav>
                                        <p:tav tm="100000">
                                          <p:val>
                                            <p:strVal val="#ppt_w"/>
                                          </p:val>
                                        </p:tav>
                                      </p:tavLst>
                                    </p:anim>
                                    <p:anim calcmode="lin" valueType="num">
                                      <p:cBhvr>
                                        <p:cTn id="20" dur="500" fill="hold"/>
                                        <p:tgtEl>
                                          <p:spTgt spid="18"/>
                                        </p:tgtEl>
                                        <p:attrNameLst>
                                          <p:attrName>ppt_h</p:attrName>
                                        </p:attrNameLst>
                                      </p:cBhvr>
                                      <p:tavLst>
                                        <p:tav tm="0">
                                          <p:val>
                                            <p:fltVal val="0"/>
                                          </p:val>
                                        </p:tav>
                                        <p:tav tm="100000">
                                          <p:val>
                                            <p:strVal val="#ppt_h"/>
                                          </p:val>
                                        </p:tav>
                                      </p:tavLst>
                                    </p:anim>
                                    <p:anim calcmode="lin" valueType="num">
                                      <p:cBhvr>
                                        <p:cTn id="21" dur="500" fill="hold"/>
                                        <p:tgtEl>
                                          <p:spTgt spid="18"/>
                                        </p:tgtEl>
                                        <p:attrNameLst>
                                          <p:attrName>style.rotation</p:attrName>
                                        </p:attrNameLst>
                                      </p:cBhvr>
                                      <p:tavLst>
                                        <p:tav tm="0">
                                          <p:val>
                                            <p:fltVal val="360"/>
                                          </p:val>
                                        </p:tav>
                                        <p:tav tm="100000">
                                          <p:val>
                                            <p:fltVal val="0"/>
                                          </p:val>
                                        </p:tav>
                                      </p:tavLst>
                                    </p:anim>
                                    <p:animEffect transition="in" filter="fade">
                                      <p:cBhvr>
                                        <p:cTn id="22" dur="500"/>
                                        <p:tgtEl>
                                          <p:spTgt spid="18"/>
                                        </p:tgtEl>
                                      </p:cBhvr>
                                    </p:animEffect>
                                  </p:childTnLst>
                                </p:cTn>
                              </p:par>
                              <p:par>
                                <p:cTn id="23" presetID="22" presetClass="entr" presetSubtype="2"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wipe(right)">
                                      <p:cBhvr>
                                        <p:cTn id="25" dur="500"/>
                                        <p:tgtEl>
                                          <p:spTgt spid="37"/>
                                        </p:tgtEl>
                                      </p:cBhvr>
                                    </p:animEffect>
                                  </p:childTnLst>
                                </p:cTn>
                              </p:par>
                              <p:par>
                                <p:cTn id="26" presetID="22" presetClass="entr" presetSubtype="2" fill="hold" grpId="0"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wipe(right)">
                                      <p:cBhvr>
                                        <p:cTn id="28" dur="500"/>
                                        <p:tgtEl>
                                          <p:spTgt spid="39"/>
                                        </p:tgtEl>
                                      </p:cBhvr>
                                    </p:animEffect>
                                  </p:childTnLst>
                                </p:cTn>
                              </p:par>
                              <p:par>
                                <p:cTn id="29" presetID="22" presetClass="entr" presetSubtype="2" fill="hold" grpId="0" nodeType="with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wipe(right)">
                                      <p:cBhvr>
                                        <p:cTn id="31" dur="500"/>
                                        <p:tgtEl>
                                          <p:spTgt spid="41"/>
                                        </p:tgtEl>
                                      </p:cBhvr>
                                    </p:animEffect>
                                  </p:childTnLst>
                                </p:cTn>
                              </p:par>
                              <p:par>
                                <p:cTn id="32" presetID="2" presetClass="entr" presetSubtype="2" accel="100000" fill="hold" grpId="0" nodeType="withEffect">
                                  <p:stCondLst>
                                    <p:cond delay="0"/>
                                  </p:stCondLst>
                                  <p:childTnLst>
                                    <p:set>
                                      <p:cBhvr>
                                        <p:cTn id="33" dur="1" fill="hold">
                                          <p:stCondLst>
                                            <p:cond delay="0"/>
                                          </p:stCondLst>
                                        </p:cTn>
                                        <p:tgtEl>
                                          <p:spTgt spid="58"/>
                                        </p:tgtEl>
                                        <p:attrNameLst>
                                          <p:attrName>style.visibility</p:attrName>
                                        </p:attrNameLst>
                                      </p:cBhvr>
                                      <p:to>
                                        <p:strVal val="visible"/>
                                      </p:to>
                                    </p:set>
                                    <p:anim calcmode="lin" valueType="num">
                                      <p:cBhvr additive="base">
                                        <p:cTn id="34" dur="500" fill="hold"/>
                                        <p:tgtEl>
                                          <p:spTgt spid="58"/>
                                        </p:tgtEl>
                                        <p:attrNameLst>
                                          <p:attrName>ppt_x</p:attrName>
                                        </p:attrNameLst>
                                      </p:cBhvr>
                                      <p:tavLst>
                                        <p:tav tm="0">
                                          <p:val>
                                            <p:strVal val="1+#ppt_w/2"/>
                                          </p:val>
                                        </p:tav>
                                        <p:tav tm="100000">
                                          <p:val>
                                            <p:strVal val="#ppt_x"/>
                                          </p:val>
                                        </p:tav>
                                      </p:tavLst>
                                    </p:anim>
                                    <p:anim calcmode="lin" valueType="num">
                                      <p:cBhvr additive="base">
                                        <p:cTn id="35" dur="500" fill="hold"/>
                                        <p:tgtEl>
                                          <p:spTgt spid="58"/>
                                        </p:tgtEl>
                                        <p:attrNameLst>
                                          <p:attrName>ppt_y</p:attrName>
                                        </p:attrNameLst>
                                      </p:cBhvr>
                                      <p:tavLst>
                                        <p:tav tm="0">
                                          <p:val>
                                            <p:strVal val="#ppt_y"/>
                                          </p:val>
                                        </p:tav>
                                        <p:tav tm="100000">
                                          <p:val>
                                            <p:strVal val="#ppt_y"/>
                                          </p:val>
                                        </p:tav>
                                      </p:tavLst>
                                    </p:anim>
                                  </p:childTnLst>
                                </p:cTn>
                              </p:par>
                              <p:par>
                                <p:cTn id="36" presetID="2" presetClass="entr" presetSubtype="2" accel="100000" fill="hold" grpId="0" nodeType="withEffect">
                                  <p:stCondLst>
                                    <p:cond delay="0"/>
                                  </p:stCondLst>
                                  <p:childTnLst>
                                    <p:set>
                                      <p:cBhvr>
                                        <p:cTn id="37" dur="1" fill="hold">
                                          <p:stCondLst>
                                            <p:cond delay="0"/>
                                          </p:stCondLst>
                                        </p:cTn>
                                        <p:tgtEl>
                                          <p:spTgt spid="59"/>
                                        </p:tgtEl>
                                        <p:attrNameLst>
                                          <p:attrName>style.visibility</p:attrName>
                                        </p:attrNameLst>
                                      </p:cBhvr>
                                      <p:to>
                                        <p:strVal val="visible"/>
                                      </p:to>
                                    </p:set>
                                    <p:anim calcmode="lin" valueType="num">
                                      <p:cBhvr additive="base">
                                        <p:cTn id="38" dur="500" fill="hold"/>
                                        <p:tgtEl>
                                          <p:spTgt spid="59"/>
                                        </p:tgtEl>
                                        <p:attrNameLst>
                                          <p:attrName>ppt_x</p:attrName>
                                        </p:attrNameLst>
                                      </p:cBhvr>
                                      <p:tavLst>
                                        <p:tav tm="0">
                                          <p:val>
                                            <p:strVal val="1+#ppt_w/2"/>
                                          </p:val>
                                        </p:tav>
                                        <p:tav tm="100000">
                                          <p:val>
                                            <p:strVal val="#ppt_x"/>
                                          </p:val>
                                        </p:tav>
                                      </p:tavLst>
                                    </p:anim>
                                    <p:anim calcmode="lin" valueType="num">
                                      <p:cBhvr additive="base">
                                        <p:cTn id="39" dur="500" fill="hold"/>
                                        <p:tgtEl>
                                          <p:spTgt spid="59"/>
                                        </p:tgtEl>
                                        <p:attrNameLst>
                                          <p:attrName>ppt_y</p:attrName>
                                        </p:attrNameLst>
                                      </p:cBhvr>
                                      <p:tavLst>
                                        <p:tav tm="0">
                                          <p:val>
                                            <p:strVal val="#ppt_y"/>
                                          </p:val>
                                        </p:tav>
                                        <p:tav tm="100000">
                                          <p:val>
                                            <p:strVal val="#ppt_y"/>
                                          </p:val>
                                        </p:tav>
                                      </p:tavLst>
                                    </p:anim>
                                  </p:childTnLst>
                                </p:cTn>
                              </p:par>
                              <p:par>
                                <p:cTn id="40" presetID="2" presetClass="entr" presetSubtype="2" accel="100000" fill="hold" grpId="0" nodeType="withEffect">
                                  <p:stCondLst>
                                    <p:cond delay="0"/>
                                  </p:stCondLst>
                                  <p:childTnLst>
                                    <p:set>
                                      <p:cBhvr>
                                        <p:cTn id="41" dur="1" fill="hold">
                                          <p:stCondLst>
                                            <p:cond delay="0"/>
                                          </p:stCondLst>
                                        </p:cTn>
                                        <p:tgtEl>
                                          <p:spTgt spid="62"/>
                                        </p:tgtEl>
                                        <p:attrNameLst>
                                          <p:attrName>style.visibility</p:attrName>
                                        </p:attrNameLst>
                                      </p:cBhvr>
                                      <p:to>
                                        <p:strVal val="visible"/>
                                      </p:to>
                                    </p:set>
                                    <p:anim calcmode="lin" valueType="num">
                                      <p:cBhvr additive="base">
                                        <p:cTn id="42" dur="500" fill="hold"/>
                                        <p:tgtEl>
                                          <p:spTgt spid="62"/>
                                        </p:tgtEl>
                                        <p:attrNameLst>
                                          <p:attrName>ppt_x</p:attrName>
                                        </p:attrNameLst>
                                      </p:cBhvr>
                                      <p:tavLst>
                                        <p:tav tm="0">
                                          <p:val>
                                            <p:strVal val="1+#ppt_w/2"/>
                                          </p:val>
                                        </p:tav>
                                        <p:tav tm="100000">
                                          <p:val>
                                            <p:strVal val="#ppt_x"/>
                                          </p:val>
                                        </p:tav>
                                      </p:tavLst>
                                    </p:anim>
                                    <p:anim calcmode="lin" valueType="num">
                                      <p:cBhvr additive="base">
                                        <p:cTn id="43" dur="500" fill="hold"/>
                                        <p:tgtEl>
                                          <p:spTgt spid="62"/>
                                        </p:tgtEl>
                                        <p:attrNameLst>
                                          <p:attrName>ppt_y</p:attrName>
                                        </p:attrNameLst>
                                      </p:cBhvr>
                                      <p:tavLst>
                                        <p:tav tm="0">
                                          <p:val>
                                            <p:strVal val="#ppt_y"/>
                                          </p:val>
                                        </p:tav>
                                        <p:tav tm="100000">
                                          <p:val>
                                            <p:strVal val="#ppt_y"/>
                                          </p:val>
                                        </p:tav>
                                      </p:tavLst>
                                    </p:anim>
                                  </p:childTnLst>
                                </p:cTn>
                              </p:par>
                              <p:par>
                                <p:cTn id="44" presetID="2" presetClass="entr" presetSubtype="2" accel="100000" fill="hold" grpId="0" nodeType="withEffect">
                                  <p:stCondLst>
                                    <p:cond delay="0"/>
                                  </p:stCondLst>
                                  <p:childTnLst>
                                    <p:set>
                                      <p:cBhvr>
                                        <p:cTn id="45" dur="1" fill="hold">
                                          <p:stCondLst>
                                            <p:cond delay="0"/>
                                          </p:stCondLst>
                                        </p:cTn>
                                        <p:tgtEl>
                                          <p:spTgt spid="63"/>
                                        </p:tgtEl>
                                        <p:attrNameLst>
                                          <p:attrName>style.visibility</p:attrName>
                                        </p:attrNameLst>
                                      </p:cBhvr>
                                      <p:to>
                                        <p:strVal val="visible"/>
                                      </p:to>
                                    </p:set>
                                    <p:anim calcmode="lin" valueType="num">
                                      <p:cBhvr additive="base">
                                        <p:cTn id="46" dur="500" fill="hold"/>
                                        <p:tgtEl>
                                          <p:spTgt spid="63"/>
                                        </p:tgtEl>
                                        <p:attrNameLst>
                                          <p:attrName>ppt_x</p:attrName>
                                        </p:attrNameLst>
                                      </p:cBhvr>
                                      <p:tavLst>
                                        <p:tav tm="0">
                                          <p:val>
                                            <p:strVal val="1+#ppt_w/2"/>
                                          </p:val>
                                        </p:tav>
                                        <p:tav tm="100000">
                                          <p:val>
                                            <p:strVal val="#ppt_x"/>
                                          </p:val>
                                        </p:tav>
                                      </p:tavLst>
                                    </p:anim>
                                    <p:anim calcmode="lin" valueType="num">
                                      <p:cBhvr additive="base">
                                        <p:cTn id="47" dur="500" fill="hold"/>
                                        <p:tgtEl>
                                          <p:spTgt spid="63"/>
                                        </p:tgtEl>
                                        <p:attrNameLst>
                                          <p:attrName>ppt_y</p:attrName>
                                        </p:attrNameLst>
                                      </p:cBhvr>
                                      <p:tavLst>
                                        <p:tav tm="0">
                                          <p:val>
                                            <p:strVal val="#ppt_y"/>
                                          </p:val>
                                        </p:tav>
                                        <p:tav tm="100000">
                                          <p:val>
                                            <p:strVal val="#ppt_y"/>
                                          </p:val>
                                        </p:tav>
                                      </p:tavLst>
                                    </p:anim>
                                  </p:childTnLst>
                                </p:cTn>
                              </p:par>
                              <p:par>
                                <p:cTn id="48" presetID="2" presetClass="entr" presetSubtype="2" accel="100000" fill="hold" grpId="0" nodeType="withEffect">
                                  <p:stCondLst>
                                    <p:cond delay="0"/>
                                  </p:stCondLst>
                                  <p:childTnLst>
                                    <p:set>
                                      <p:cBhvr>
                                        <p:cTn id="49" dur="1" fill="hold">
                                          <p:stCondLst>
                                            <p:cond delay="0"/>
                                          </p:stCondLst>
                                        </p:cTn>
                                        <p:tgtEl>
                                          <p:spTgt spid="66"/>
                                        </p:tgtEl>
                                        <p:attrNameLst>
                                          <p:attrName>style.visibility</p:attrName>
                                        </p:attrNameLst>
                                      </p:cBhvr>
                                      <p:to>
                                        <p:strVal val="visible"/>
                                      </p:to>
                                    </p:set>
                                    <p:anim calcmode="lin" valueType="num">
                                      <p:cBhvr additive="base">
                                        <p:cTn id="50" dur="500" fill="hold"/>
                                        <p:tgtEl>
                                          <p:spTgt spid="66"/>
                                        </p:tgtEl>
                                        <p:attrNameLst>
                                          <p:attrName>ppt_x</p:attrName>
                                        </p:attrNameLst>
                                      </p:cBhvr>
                                      <p:tavLst>
                                        <p:tav tm="0">
                                          <p:val>
                                            <p:strVal val="1+#ppt_w/2"/>
                                          </p:val>
                                        </p:tav>
                                        <p:tav tm="100000">
                                          <p:val>
                                            <p:strVal val="#ppt_x"/>
                                          </p:val>
                                        </p:tav>
                                      </p:tavLst>
                                    </p:anim>
                                    <p:anim calcmode="lin" valueType="num">
                                      <p:cBhvr additive="base">
                                        <p:cTn id="51" dur="500" fill="hold"/>
                                        <p:tgtEl>
                                          <p:spTgt spid="66"/>
                                        </p:tgtEl>
                                        <p:attrNameLst>
                                          <p:attrName>ppt_y</p:attrName>
                                        </p:attrNameLst>
                                      </p:cBhvr>
                                      <p:tavLst>
                                        <p:tav tm="0">
                                          <p:val>
                                            <p:strVal val="#ppt_y"/>
                                          </p:val>
                                        </p:tav>
                                        <p:tav tm="100000">
                                          <p:val>
                                            <p:strVal val="#ppt_y"/>
                                          </p:val>
                                        </p:tav>
                                      </p:tavLst>
                                    </p:anim>
                                  </p:childTnLst>
                                </p:cTn>
                              </p:par>
                              <p:par>
                                <p:cTn id="52" presetID="2" presetClass="entr" presetSubtype="2" accel="100000" fill="hold" grpId="0" nodeType="withEffect">
                                  <p:stCondLst>
                                    <p:cond delay="0"/>
                                  </p:stCondLst>
                                  <p:childTnLst>
                                    <p:set>
                                      <p:cBhvr>
                                        <p:cTn id="53" dur="1" fill="hold">
                                          <p:stCondLst>
                                            <p:cond delay="0"/>
                                          </p:stCondLst>
                                        </p:cTn>
                                        <p:tgtEl>
                                          <p:spTgt spid="67"/>
                                        </p:tgtEl>
                                        <p:attrNameLst>
                                          <p:attrName>style.visibility</p:attrName>
                                        </p:attrNameLst>
                                      </p:cBhvr>
                                      <p:to>
                                        <p:strVal val="visible"/>
                                      </p:to>
                                    </p:set>
                                    <p:anim calcmode="lin" valueType="num">
                                      <p:cBhvr additive="base">
                                        <p:cTn id="54" dur="500" fill="hold"/>
                                        <p:tgtEl>
                                          <p:spTgt spid="67"/>
                                        </p:tgtEl>
                                        <p:attrNameLst>
                                          <p:attrName>ppt_x</p:attrName>
                                        </p:attrNameLst>
                                      </p:cBhvr>
                                      <p:tavLst>
                                        <p:tav tm="0">
                                          <p:val>
                                            <p:strVal val="1+#ppt_w/2"/>
                                          </p:val>
                                        </p:tav>
                                        <p:tav tm="100000">
                                          <p:val>
                                            <p:strVal val="#ppt_x"/>
                                          </p:val>
                                        </p:tav>
                                      </p:tavLst>
                                    </p:anim>
                                    <p:anim calcmode="lin" valueType="num">
                                      <p:cBhvr additive="base">
                                        <p:cTn id="55" dur="500" fill="hold"/>
                                        <p:tgtEl>
                                          <p:spTgt spid="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4" grpId="0" animBg="1"/>
      <p:bldP spid="30" grpId="0" animBg="1"/>
      <p:bldP spid="37" grpId="0" animBg="1"/>
      <p:bldP spid="39" grpId="0" animBg="1"/>
      <p:bldP spid="41" grpId="0" animBg="1"/>
      <p:bldP spid="58" grpId="0"/>
      <p:bldP spid="59" grpId="0"/>
      <p:bldP spid="62" grpId="0"/>
      <p:bldP spid="63" grpId="0"/>
      <p:bldP spid="66" grpId="0"/>
      <p:bldP spid="6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平行四边形 17"/>
          <p:cNvSpPr/>
          <p:nvPr/>
        </p:nvSpPr>
        <p:spPr>
          <a:xfrm>
            <a:off x="6837127" y="1943663"/>
            <a:ext cx="4346312" cy="3531002"/>
          </a:xfrm>
          <a:prstGeom prst="parallelogram">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dirty="0">
              <a:solidFill>
                <a:schemeClr val="bg1"/>
              </a:solidFill>
              <a:latin typeface="HelveticaNeueLT Pro 67 MdCn" pitchFamily="34" charset="0"/>
              <a:ea typeface="微软雅黑" pitchFamily="34" charset="-122"/>
            </a:endParaRPr>
          </a:p>
        </p:txBody>
      </p:sp>
      <p:sp>
        <p:nvSpPr>
          <p:cNvPr id="14" name="TextBox 13"/>
          <p:cNvSpPr txBox="1"/>
          <p:nvPr/>
        </p:nvSpPr>
        <p:spPr>
          <a:xfrm>
            <a:off x="1365900" y="2561863"/>
            <a:ext cx="3818674" cy="1015663"/>
          </a:xfrm>
          <a:prstGeom prst="rect">
            <a:avLst/>
          </a:prstGeom>
          <a:noFill/>
        </p:spPr>
        <p:txBody>
          <a:bodyPr wrap="none" rtlCol="0">
            <a:spAutoFit/>
          </a:bodyPr>
          <a:lstStyle/>
          <a:p>
            <a:r>
              <a:rPr lang="en-US" altLang="zh-CN" sz="6000" dirty="0" smtClean="0">
                <a:solidFill>
                  <a:srgbClr val="00B0F0"/>
                </a:solidFill>
                <a:latin typeface="HelveticaNeueLT Pro 67 MdCn" pitchFamily="34" charset="0"/>
                <a:ea typeface="微软雅黑" pitchFamily="34" charset="-122"/>
              </a:rPr>
              <a:t>C</a:t>
            </a:r>
            <a:r>
              <a:rPr lang="zh-CN" altLang="en-US" sz="6000" dirty="0" smtClean="0">
                <a:solidFill>
                  <a:srgbClr val="00B0F0"/>
                </a:solidFill>
                <a:latin typeface="HelveticaNeueLT Pro 67 MdCn" pitchFamily="34" charset="0"/>
                <a:ea typeface="微软雅黑" pitchFamily="34" charset="-122"/>
              </a:rPr>
              <a:t>语言指针</a:t>
            </a:r>
            <a:endParaRPr lang="zh-CN" altLang="en-US" sz="6000" dirty="0">
              <a:solidFill>
                <a:srgbClr val="00B0F0"/>
              </a:solidFill>
              <a:latin typeface="HelveticaNeueLT Pro 67 MdCn" pitchFamily="34" charset="0"/>
              <a:ea typeface="微软雅黑" pitchFamily="34" charset="-122"/>
            </a:endParaRPr>
          </a:p>
        </p:txBody>
      </p:sp>
      <p:sp>
        <p:nvSpPr>
          <p:cNvPr id="16" name="平行四边形 15"/>
          <p:cNvSpPr/>
          <p:nvPr/>
        </p:nvSpPr>
        <p:spPr>
          <a:xfrm>
            <a:off x="6527254" y="1663499"/>
            <a:ext cx="4346312" cy="3531002"/>
          </a:xfrm>
          <a:prstGeom prst="parallelogram">
            <a:avLst/>
          </a:prstGeom>
          <a:gradFill flip="none" rotWithShape="1">
            <a:gsLst>
              <a:gs pos="48000">
                <a:srgbClr val="49C1AD">
                  <a:alpha val="60000"/>
                </a:srgbClr>
              </a:gs>
              <a:gs pos="0">
                <a:srgbClr val="00B0F0">
                  <a:alpha val="60000"/>
                </a:srgbClr>
              </a:gs>
              <a:gs pos="100000">
                <a:srgbClr val="A8CF38">
                  <a:alpha val="60000"/>
                </a:srgb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800" dirty="0">
                <a:solidFill>
                  <a:schemeClr val="bg1"/>
                </a:solidFill>
                <a:latin typeface="HelveticaNeueLT Pro 67 MdCn" pitchFamily="34" charset="0"/>
                <a:ea typeface="微软雅黑" pitchFamily="34" charset="-122"/>
              </a:rPr>
              <a:t>PART </a:t>
            </a:r>
            <a:r>
              <a:rPr lang="en-US" altLang="zh-CN" sz="15000" dirty="0" smtClean="0">
                <a:solidFill>
                  <a:schemeClr val="bg1"/>
                </a:solidFill>
                <a:latin typeface="HelveticaNeueLT Pro 67 MdCn" pitchFamily="34" charset="0"/>
                <a:ea typeface="微软雅黑" pitchFamily="34" charset="-122"/>
              </a:rPr>
              <a:t>2</a:t>
            </a:r>
            <a:endParaRPr lang="zh-CN" altLang="en-US" sz="15000" dirty="0">
              <a:solidFill>
                <a:schemeClr val="bg1"/>
              </a:solidFill>
              <a:latin typeface="HelveticaNeueLT Pro 67 MdCn" pitchFamily="34" charset="0"/>
              <a:ea typeface="微软雅黑" pitchFamily="34" charset="-122"/>
            </a:endParaRPr>
          </a:p>
        </p:txBody>
      </p:sp>
    </p:spTree>
    <p:extLst>
      <p:ext uri="{BB962C8B-B14F-4D97-AF65-F5344CB8AC3E}">
        <p14:creationId xmlns:p14="http://schemas.microsoft.com/office/powerpoint/2010/main" val="3476405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00000" fill="hold" grpId="0" nodeType="afterEffect" p14:presetBounceEnd="20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20000">
                                          <p:cBhvr additive="base">
                                            <p:cTn id="7" dur="500" fill="hold"/>
                                            <p:tgtEl>
                                              <p:spTgt spid="16"/>
                                            </p:tgtEl>
                                            <p:attrNameLst>
                                              <p:attrName>ppt_x</p:attrName>
                                            </p:attrNameLst>
                                          </p:cBhvr>
                                          <p:tavLst>
                                            <p:tav tm="0">
                                              <p:val>
                                                <p:strVal val="#ppt_x"/>
                                              </p:val>
                                            </p:tav>
                                            <p:tav tm="100000">
                                              <p:val>
                                                <p:strVal val="#ppt_x"/>
                                              </p:val>
                                            </p:tav>
                                          </p:tavLst>
                                        </p:anim>
                                        <p:anim calcmode="lin" valueType="num" p14:bounceEnd="20000">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1" accel="100000" fill="hold" grpId="0" nodeType="withEffect" p14:presetBounceEnd="20000">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14:bounceEnd="20000">
                                          <p:cBhvr additive="base">
                                            <p:cTn id="11" dur="500" fill="hold"/>
                                            <p:tgtEl>
                                              <p:spTgt spid="18"/>
                                            </p:tgtEl>
                                            <p:attrNameLst>
                                              <p:attrName>ppt_x</p:attrName>
                                            </p:attrNameLst>
                                          </p:cBhvr>
                                          <p:tavLst>
                                            <p:tav tm="0">
                                              <p:val>
                                                <p:strVal val="#ppt_x"/>
                                              </p:val>
                                            </p:tav>
                                            <p:tav tm="100000">
                                              <p:val>
                                                <p:strVal val="#ppt_x"/>
                                              </p:val>
                                            </p:tav>
                                          </p:tavLst>
                                        </p:anim>
                                        <p:anim calcmode="lin" valueType="num" p14:bounceEnd="20000">
                                          <p:cBhvr additive="base">
                                            <p:cTn id="12" dur="500" fill="hold"/>
                                            <p:tgtEl>
                                              <p:spTgt spid="18"/>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ppt_x</p:attrName>
                                            </p:attrNameLst>
                                          </p:cBhvr>
                                          <p:tavLst>
                                            <p:tav tm="0">
                                              <p:val>
                                                <p:strVal val="#ppt_x"/>
                                              </p:val>
                                            </p:tav>
                                            <p:tav tm="100000">
                                              <p:val>
                                                <p:strVal val="#ppt_x"/>
                                              </p:val>
                                            </p:tav>
                                          </p:tavLst>
                                        </p:anim>
                                        <p:anim calcmode="lin" valueType="num">
                                          <p:cBhvr>
                                            <p:cTn id="18"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p:bldP spid="16"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0000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par>
                                    <p:cTn id="9" presetID="2" presetClass="entr" presetSubtype="1" accel="10000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anim calcmode="lin" valueType="num">
                                          <p:cBhvr>
                                            <p:cTn id="17" dur="500" fill="hold"/>
                                            <p:tgtEl>
                                              <p:spTgt spid="14"/>
                                            </p:tgtEl>
                                            <p:attrNameLst>
                                              <p:attrName>ppt_x</p:attrName>
                                            </p:attrNameLst>
                                          </p:cBhvr>
                                          <p:tavLst>
                                            <p:tav tm="0">
                                              <p:val>
                                                <p:strVal val="#ppt_x"/>
                                              </p:val>
                                            </p:tav>
                                            <p:tav tm="100000">
                                              <p:val>
                                                <p:strVal val="#ppt_x"/>
                                              </p:val>
                                            </p:tav>
                                          </p:tavLst>
                                        </p:anim>
                                        <p:anim calcmode="lin" valueType="num">
                                          <p:cBhvr>
                                            <p:cTn id="18"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p:bldP spid="16" grpId="0" animBg="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684446" y="467380"/>
            <a:ext cx="646331" cy="369332"/>
          </a:xfrm>
          <a:prstGeom prst="rect">
            <a:avLst/>
          </a:prstGeom>
          <a:noFill/>
        </p:spPr>
        <p:txBody>
          <a:bodyPr wrap="none" rtlCol="0">
            <a:spAutoFit/>
          </a:bodyPr>
          <a:lstStyle/>
          <a:p>
            <a:pPr lvl="0"/>
            <a:r>
              <a:rPr lang="zh-CN" altLang="en-US" dirty="0" smtClean="0">
                <a:solidFill>
                  <a:schemeClr val="tx1">
                    <a:lumMod val="75000"/>
                    <a:lumOff val="25000"/>
                  </a:schemeClr>
                </a:solidFill>
                <a:latin typeface="微软雅黑" pitchFamily="34" charset="-122"/>
                <a:ea typeface="微软雅黑" pitchFamily="34" charset="-122"/>
              </a:rPr>
              <a:t>指针</a:t>
            </a:r>
            <a:endParaRPr lang="zh-CN" altLang="en-US" dirty="0">
              <a:solidFill>
                <a:schemeClr val="tx1">
                  <a:lumMod val="75000"/>
                  <a:lumOff val="25000"/>
                </a:schemeClr>
              </a:solidFill>
              <a:latin typeface="微软雅黑" pitchFamily="34" charset="-122"/>
              <a:ea typeface="微软雅黑" pitchFamily="34" charset="-122"/>
            </a:endParaRPr>
          </a:p>
        </p:txBody>
      </p:sp>
      <p:sp>
        <p:nvSpPr>
          <p:cNvPr id="20" name="TextBox 19"/>
          <p:cNvSpPr txBox="1"/>
          <p:nvPr/>
        </p:nvSpPr>
        <p:spPr>
          <a:xfrm>
            <a:off x="1113468" y="1477795"/>
            <a:ext cx="2977594" cy="3706015"/>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在</a:t>
            </a:r>
            <a:r>
              <a:rPr lang="en-US" altLang="zh-CN" sz="1400" dirty="0">
                <a:solidFill>
                  <a:schemeClr val="tx1">
                    <a:lumMod val="75000"/>
                    <a:lumOff val="25000"/>
                  </a:schemeClr>
                </a:solidFill>
                <a:latin typeface="微软雅黑" pitchFamily="34" charset="-122"/>
                <a:ea typeface="微软雅黑" pitchFamily="34" charset="-122"/>
              </a:rPr>
              <a:t>IT</a:t>
            </a:r>
            <a:r>
              <a:rPr lang="zh-CN" altLang="en-US" sz="1400" dirty="0">
                <a:solidFill>
                  <a:schemeClr val="tx1">
                    <a:lumMod val="75000"/>
                    <a:lumOff val="25000"/>
                  </a:schemeClr>
                </a:solidFill>
                <a:latin typeface="微软雅黑" pitchFamily="34" charset="-122"/>
                <a:ea typeface="微软雅黑" pitchFamily="34" charset="-122"/>
              </a:rPr>
              <a:t>界普遍认为</a:t>
            </a:r>
            <a:r>
              <a:rPr lang="en-US" altLang="zh-CN" sz="1400" dirty="0">
                <a:solidFill>
                  <a:schemeClr val="tx1">
                    <a:lumMod val="75000"/>
                    <a:lumOff val="25000"/>
                  </a:schemeClr>
                </a:solidFill>
                <a:latin typeface="微软雅黑" pitchFamily="34" charset="-122"/>
                <a:ea typeface="微软雅黑" pitchFamily="34" charset="-122"/>
              </a:rPr>
              <a:t>C</a:t>
            </a:r>
            <a:r>
              <a:rPr lang="zh-CN" altLang="en-US" sz="1400" dirty="0">
                <a:solidFill>
                  <a:schemeClr val="tx1">
                    <a:lumMod val="75000"/>
                    <a:lumOff val="25000"/>
                  </a:schemeClr>
                </a:solidFill>
                <a:latin typeface="微软雅黑" pitchFamily="34" charset="-122"/>
                <a:ea typeface="微软雅黑" pitchFamily="34" charset="-122"/>
              </a:rPr>
              <a:t>语言是集自由性与简练性于一身的编程语言，其中它的自由性的大部分就是通过指针来体现的。</a:t>
            </a:r>
          </a:p>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    有了指针我们就可以直接访问计算机的内存地址，通过指针可以直接使用指针所指的地址空间的变量或函数。指针包含有指示器的含义，指针就是内存地址。在</a:t>
            </a:r>
            <a:r>
              <a:rPr lang="en-US" altLang="zh-CN" sz="1400" dirty="0">
                <a:solidFill>
                  <a:schemeClr val="tx1">
                    <a:lumMod val="75000"/>
                    <a:lumOff val="25000"/>
                  </a:schemeClr>
                </a:solidFill>
                <a:latin typeface="微软雅黑" pitchFamily="34" charset="-122"/>
                <a:ea typeface="微软雅黑" pitchFamily="34" charset="-122"/>
              </a:rPr>
              <a:t>C</a:t>
            </a:r>
            <a:r>
              <a:rPr lang="zh-CN" altLang="en-US" sz="1400" dirty="0">
                <a:solidFill>
                  <a:schemeClr val="tx1">
                    <a:lumMod val="75000"/>
                    <a:lumOff val="25000"/>
                  </a:schemeClr>
                </a:solidFill>
                <a:latin typeface="微软雅黑" pitchFamily="34" charset="-122"/>
                <a:ea typeface="微软雅黑" pitchFamily="34" charset="-122"/>
              </a:rPr>
              <a:t>语言中内存地址就是指针。指针可以指向某些具体类型的变量地址，例如</a:t>
            </a:r>
            <a:r>
              <a:rPr lang="en-US" altLang="zh-CN" sz="1400" dirty="0">
                <a:solidFill>
                  <a:schemeClr val="tx1">
                    <a:lumMod val="75000"/>
                    <a:lumOff val="25000"/>
                  </a:schemeClr>
                </a:solidFill>
                <a:latin typeface="微软雅黑" pitchFamily="34" charset="-122"/>
                <a:ea typeface="微软雅黑" pitchFamily="34" charset="-122"/>
              </a:rPr>
              <a:t>int</a:t>
            </a:r>
            <a:r>
              <a:rPr lang="zh-CN" altLang="en-US" sz="1400" dirty="0">
                <a:solidFill>
                  <a:schemeClr val="tx1">
                    <a:lumMod val="75000"/>
                    <a:lumOff val="25000"/>
                  </a:schemeClr>
                </a:solidFill>
                <a:latin typeface="微软雅黑" pitchFamily="34" charset="-122"/>
                <a:ea typeface="微软雅黑" pitchFamily="34" charset="-122"/>
              </a:rPr>
              <a:t>、</a:t>
            </a:r>
            <a:r>
              <a:rPr lang="en-US" altLang="zh-CN" sz="1400" dirty="0">
                <a:solidFill>
                  <a:schemeClr val="tx1">
                    <a:lumMod val="75000"/>
                    <a:lumOff val="25000"/>
                  </a:schemeClr>
                </a:solidFill>
                <a:latin typeface="微软雅黑" pitchFamily="34" charset="-122"/>
                <a:ea typeface="微软雅黑" pitchFamily="34" charset="-122"/>
              </a:rPr>
              <a:t>long</a:t>
            </a:r>
            <a:r>
              <a:rPr lang="zh-CN" altLang="en-US" sz="1400" dirty="0">
                <a:solidFill>
                  <a:schemeClr val="tx1">
                    <a:lumMod val="75000"/>
                    <a:lumOff val="25000"/>
                  </a:schemeClr>
                </a:solidFill>
                <a:latin typeface="微软雅黑" pitchFamily="34" charset="-122"/>
                <a:ea typeface="微软雅黑" pitchFamily="34" charset="-122"/>
              </a:rPr>
              <a:t>和</a:t>
            </a:r>
            <a:r>
              <a:rPr lang="en-US" altLang="zh-CN" sz="1400" dirty="0">
                <a:solidFill>
                  <a:schemeClr val="tx1">
                    <a:lumMod val="75000"/>
                    <a:lumOff val="25000"/>
                  </a:schemeClr>
                </a:solidFill>
                <a:latin typeface="微软雅黑" pitchFamily="34" charset="-122"/>
                <a:ea typeface="微软雅黑" pitchFamily="34" charset="-122"/>
              </a:rPr>
              <a:t>double</a:t>
            </a:r>
            <a:r>
              <a:rPr lang="zh-CN" altLang="en-US" sz="1400" dirty="0">
                <a:solidFill>
                  <a:schemeClr val="tx1">
                    <a:lumMod val="75000"/>
                    <a:lumOff val="25000"/>
                  </a:schemeClr>
                </a:solidFill>
                <a:latin typeface="微软雅黑" pitchFamily="34" charset="-122"/>
                <a:ea typeface="微软雅黑" pitchFamily="34" charset="-122"/>
              </a:rPr>
              <a:t>。指针也可以是</a:t>
            </a:r>
            <a:r>
              <a:rPr lang="en-US" altLang="zh-CN" sz="1400" dirty="0">
                <a:solidFill>
                  <a:schemeClr val="tx1">
                    <a:lumMod val="75000"/>
                    <a:lumOff val="25000"/>
                  </a:schemeClr>
                </a:solidFill>
                <a:latin typeface="微软雅黑" pitchFamily="34" charset="-122"/>
                <a:ea typeface="微软雅黑" pitchFamily="34" charset="-122"/>
              </a:rPr>
              <a:t>void</a:t>
            </a:r>
            <a:r>
              <a:rPr lang="zh-CN" altLang="en-US" sz="1400" dirty="0">
                <a:solidFill>
                  <a:schemeClr val="tx1">
                    <a:lumMod val="75000"/>
                    <a:lumOff val="25000"/>
                  </a:schemeClr>
                </a:solidFill>
                <a:latin typeface="微软雅黑" pitchFamily="34" charset="-122"/>
                <a:ea typeface="微软雅黑" pitchFamily="34" charset="-122"/>
              </a:rPr>
              <a:t>类型、</a:t>
            </a:r>
            <a:r>
              <a:rPr lang="en-US" altLang="zh-CN" sz="1400" dirty="0">
                <a:solidFill>
                  <a:schemeClr val="tx1">
                    <a:lumMod val="75000"/>
                    <a:lumOff val="25000"/>
                  </a:schemeClr>
                </a:solidFill>
                <a:latin typeface="微软雅黑" pitchFamily="34" charset="-122"/>
                <a:ea typeface="微软雅黑" pitchFamily="34" charset="-122"/>
              </a:rPr>
              <a:t>NULL</a:t>
            </a:r>
            <a:r>
              <a:rPr lang="zh-CN" altLang="en-US" sz="1400" dirty="0">
                <a:solidFill>
                  <a:schemeClr val="tx1">
                    <a:lumMod val="75000"/>
                    <a:lumOff val="25000"/>
                  </a:schemeClr>
                </a:solidFill>
                <a:latin typeface="微软雅黑" pitchFamily="34" charset="-122"/>
                <a:ea typeface="微软雅黑" pitchFamily="34" charset="-122"/>
              </a:rPr>
              <a:t>指针和未初始化指针。</a:t>
            </a:r>
            <a:endParaRPr lang="zh-CN" altLang="en-US" sz="1400" dirty="0">
              <a:solidFill>
                <a:schemeClr val="tx1">
                  <a:lumMod val="75000"/>
                  <a:lumOff val="25000"/>
                </a:schemeClr>
              </a:solidFill>
              <a:latin typeface="微软雅黑" pitchFamily="34" charset="-122"/>
              <a:ea typeface="微软雅黑" pitchFamily="34" charset="-122"/>
            </a:endParaRPr>
          </a:p>
        </p:txBody>
      </p:sp>
      <p:sp>
        <p:nvSpPr>
          <p:cNvPr id="24" name="椭圆 23"/>
          <p:cNvSpPr/>
          <p:nvPr/>
        </p:nvSpPr>
        <p:spPr>
          <a:xfrm>
            <a:off x="5932402" y="3344882"/>
            <a:ext cx="613640" cy="613640"/>
          </a:xfrm>
          <a:prstGeom prst="ellipse">
            <a:avLst/>
          </a:prstGeom>
          <a:solidFill>
            <a:srgbClr val="A8CF38"/>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a:solidFill>
                <a:schemeClr val="bg1"/>
              </a:solidFill>
              <a:latin typeface="微软雅黑" pitchFamily="34" charset="-122"/>
              <a:ea typeface="微软雅黑" pitchFamily="34" charset="-122"/>
            </a:endParaRPr>
          </a:p>
        </p:txBody>
      </p:sp>
      <p:sp>
        <p:nvSpPr>
          <p:cNvPr id="28" name="TextBox 27"/>
          <p:cNvSpPr txBox="1"/>
          <p:nvPr/>
        </p:nvSpPr>
        <p:spPr>
          <a:xfrm>
            <a:off x="5454392" y="4869160"/>
            <a:ext cx="1569660" cy="369332"/>
          </a:xfrm>
          <a:prstGeom prst="rect">
            <a:avLst/>
          </a:prstGeom>
          <a:noFill/>
        </p:spPr>
        <p:txBody>
          <a:bodyPr wrap="none" rtlCol="0">
            <a:prstTxWarp prst="textArchDown">
              <a:avLst/>
            </a:prstTxWarp>
            <a:spAutoFit/>
          </a:bodyPr>
          <a:lstStyle/>
          <a:p>
            <a:pPr algn="ctr"/>
            <a:r>
              <a:rPr lang="zh-CN" altLang="en-US" dirty="0" smtClean="0">
                <a:solidFill>
                  <a:schemeClr val="bg1"/>
                </a:solidFill>
                <a:latin typeface="微软雅黑" pitchFamily="34" charset="-122"/>
                <a:ea typeface="微软雅黑" pitchFamily="34" charset="-122"/>
              </a:rPr>
              <a:t>实际销售总额</a:t>
            </a:r>
            <a:endParaRPr lang="zh-CN" altLang="en-US" dirty="0">
              <a:solidFill>
                <a:schemeClr val="bg1"/>
              </a:solidFill>
              <a:latin typeface="微软雅黑" pitchFamily="34" charset="-122"/>
              <a:ea typeface="微软雅黑" pitchFamily="34" charset="-122"/>
            </a:endParaRPr>
          </a:p>
        </p:txBody>
      </p:sp>
      <p:sp>
        <p:nvSpPr>
          <p:cNvPr id="29" name="TextBox 28"/>
          <p:cNvSpPr txBox="1"/>
          <p:nvPr/>
        </p:nvSpPr>
        <p:spPr>
          <a:xfrm>
            <a:off x="8324068" y="2234551"/>
            <a:ext cx="2977594" cy="3173176"/>
          </a:xfrm>
          <a:prstGeom prst="rect">
            <a:avLst/>
          </a:prstGeom>
          <a:noFill/>
        </p:spPr>
        <p:txBody>
          <a:bodyPr wrap="square" rtlCol="0">
            <a:spAutoFit/>
          </a:bodyPr>
          <a:lstStyle/>
          <a:p>
            <a:pPr>
              <a:lnSpc>
                <a:spcPct val="130000"/>
              </a:lnSpc>
            </a:pPr>
            <a:r>
              <a:rPr lang="en-US" altLang="zh-CN" sz="1400" dirty="0" smtClean="0">
                <a:solidFill>
                  <a:schemeClr val="tx1">
                    <a:lumMod val="75000"/>
                    <a:lumOff val="25000"/>
                  </a:schemeClr>
                </a:solidFill>
                <a:latin typeface="微软雅黑" pitchFamily="34" charset="-122"/>
                <a:ea typeface="微软雅黑" pitchFamily="34" charset="-122"/>
              </a:rPr>
              <a:t>int </a:t>
            </a:r>
            <a:r>
              <a:rPr lang="en-US" altLang="zh-CN" sz="1400" dirty="0">
                <a:solidFill>
                  <a:schemeClr val="tx1">
                    <a:lumMod val="75000"/>
                    <a:lumOff val="25000"/>
                  </a:schemeClr>
                </a:solidFill>
                <a:latin typeface="微软雅黑" pitchFamily="34" charset="-122"/>
                <a:ea typeface="微软雅黑" pitchFamily="34" charset="-122"/>
              </a:rPr>
              <a:t>*</a:t>
            </a:r>
            <a:r>
              <a:rPr lang="en-US" altLang="zh-CN" sz="1400" dirty="0" err="1">
                <a:solidFill>
                  <a:schemeClr val="tx1">
                    <a:lumMod val="75000"/>
                    <a:lumOff val="25000"/>
                  </a:schemeClr>
                </a:solidFill>
                <a:latin typeface="微软雅黑" pitchFamily="34" charset="-122"/>
                <a:ea typeface="微软雅黑" pitchFamily="34" charset="-122"/>
              </a:rPr>
              <a:t>ptr</a:t>
            </a:r>
            <a:r>
              <a:rPr lang="en-US" altLang="zh-CN" sz="1400" dirty="0">
                <a:solidFill>
                  <a:schemeClr val="tx1">
                    <a:lumMod val="75000"/>
                    <a:lumOff val="25000"/>
                  </a:schemeClr>
                </a:solidFill>
                <a:latin typeface="微软雅黑" pitchFamily="34" charset="-122"/>
                <a:ea typeface="微软雅黑" pitchFamily="34" charset="-122"/>
              </a:rPr>
              <a:t>;</a:t>
            </a:r>
          </a:p>
          <a:p>
            <a:pPr>
              <a:lnSpc>
                <a:spcPct val="130000"/>
              </a:lnSpc>
            </a:pPr>
            <a:r>
              <a:rPr lang="en-US" altLang="zh-CN" sz="1400" dirty="0">
                <a:solidFill>
                  <a:schemeClr val="tx1">
                    <a:lumMod val="75000"/>
                    <a:lumOff val="25000"/>
                  </a:schemeClr>
                </a:solidFill>
                <a:latin typeface="微软雅黑" pitchFamily="34" charset="-122"/>
                <a:ea typeface="微软雅黑" pitchFamily="34" charset="-122"/>
              </a:rPr>
              <a:t>//</a:t>
            </a:r>
            <a:r>
              <a:rPr lang="zh-CN" altLang="en-US" sz="1400" dirty="0">
                <a:solidFill>
                  <a:schemeClr val="tx1">
                    <a:lumMod val="75000"/>
                    <a:lumOff val="25000"/>
                  </a:schemeClr>
                </a:solidFill>
                <a:latin typeface="微软雅黑" pitchFamily="34" charset="-122"/>
                <a:ea typeface="微软雅黑" pitchFamily="34" charset="-122"/>
              </a:rPr>
              <a:t>通过*操作符声明一个</a:t>
            </a:r>
            <a:r>
              <a:rPr lang="en-US" altLang="zh-CN" sz="1400" dirty="0">
                <a:solidFill>
                  <a:schemeClr val="tx1">
                    <a:lumMod val="75000"/>
                    <a:lumOff val="25000"/>
                  </a:schemeClr>
                </a:solidFill>
                <a:latin typeface="微软雅黑" pitchFamily="34" charset="-122"/>
                <a:ea typeface="微软雅黑" pitchFamily="34" charset="-122"/>
              </a:rPr>
              <a:t>int</a:t>
            </a:r>
            <a:r>
              <a:rPr lang="zh-CN" altLang="en-US" sz="1400" dirty="0">
                <a:solidFill>
                  <a:schemeClr val="tx1">
                    <a:lumMod val="75000"/>
                    <a:lumOff val="25000"/>
                  </a:schemeClr>
                </a:solidFill>
                <a:latin typeface="微软雅黑" pitchFamily="34" charset="-122"/>
                <a:ea typeface="微软雅黑" pitchFamily="34" charset="-122"/>
              </a:rPr>
              <a:t>指针</a:t>
            </a:r>
          </a:p>
          <a:p>
            <a:pPr>
              <a:lnSpc>
                <a:spcPct val="130000"/>
              </a:lnSpc>
            </a:pPr>
            <a:r>
              <a:rPr lang="en-US" altLang="zh-CN" sz="1400" dirty="0">
                <a:solidFill>
                  <a:schemeClr val="tx1">
                    <a:lumMod val="75000"/>
                    <a:lumOff val="25000"/>
                  </a:schemeClr>
                </a:solidFill>
                <a:latin typeface="微软雅黑" pitchFamily="34" charset="-122"/>
                <a:ea typeface="微软雅黑" pitchFamily="34" charset="-122"/>
              </a:rPr>
              <a:t>int </a:t>
            </a:r>
            <a:r>
              <a:rPr lang="en-US" altLang="zh-CN" sz="1400" dirty="0" err="1">
                <a:solidFill>
                  <a:schemeClr val="tx1">
                    <a:lumMod val="75000"/>
                    <a:lumOff val="25000"/>
                  </a:schemeClr>
                </a:solidFill>
                <a:latin typeface="微软雅黑" pitchFamily="34" charset="-122"/>
                <a:ea typeface="微软雅黑" pitchFamily="34" charset="-122"/>
              </a:rPr>
              <a:t>val</a:t>
            </a:r>
            <a:r>
              <a:rPr lang="en-US" altLang="zh-CN" sz="1400" dirty="0">
                <a:solidFill>
                  <a:schemeClr val="tx1">
                    <a:lumMod val="75000"/>
                    <a:lumOff val="25000"/>
                  </a:schemeClr>
                </a:solidFill>
                <a:latin typeface="微软雅黑" pitchFamily="34" charset="-122"/>
                <a:ea typeface="微软雅黑" pitchFamily="34" charset="-122"/>
              </a:rPr>
              <a:t> = 1;</a:t>
            </a:r>
          </a:p>
          <a:p>
            <a:pPr>
              <a:lnSpc>
                <a:spcPct val="130000"/>
              </a:lnSpc>
            </a:pPr>
            <a:r>
              <a:rPr lang="en-US" altLang="zh-CN" sz="1400" dirty="0">
                <a:solidFill>
                  <a:schemeClr val="tx1">
                    <a:lumMod val="75000"/>
                    <a:lumOff val="25000"/>
                  </a:schemeClr>
                </a:solidFill>
                <a:latin typeface="微软雅黑" pitchFamily="34" charset="-122"/>
                <a:ea typeface="微软雅黑" pitchFamily="34" charset="-122"/>
              </a:rPr>
              <a:t>//</a:t>
            </a:r>
            <a:r>
              <a:rPr lang="zh-CN" altLang="en-US" sz="1400" dirty="0">
                <a:solidFill>
                  <a:schemeClr val="tx1">
                    <a:lumMod val="75000"/>
                    <a:lumOff val="25000"/>
                  </a:schemeClr>
                </a:solidFill>
                <a:latin typeface="微软雅黑" pitchFamily="34" charset="-122"/>
                <a:ea typeface="微软雅黑" pitchFamily="34" charset="-122"/>
              </a:rPr>
              <a:t>声明一个</a:t>
            </a:r>
            <a:r>
              <a:rPr lang="en-US" altLang="zh-CN" sz="1400" dirty="0">
                <a:solidFill>
                  <a:schemeClr val="tx1">
                    <a:lumMod val="75000"/>
                    <a:lumOff val="25000"/>
                  </a:schemeClr>
                </a:solidFill>
                <a:latin typeface="微软雅黑" pitchFamily="34" charset="-122"/>
                <a:ea typeface="微软雅黑" pitchFamily="34" charset="-122"/>
              </a:rPr>
              <a:t>int</a:t>
            </a:r>
            <a:r>
              <a:rPr lang="zh-CN" altLang="en-US" sz="1400" dirty="0">
                <a:solidFill>
                  <a:schemeClr val="tx1">
                    <a:lumMod val="75000"/>
                    <a:lumOff val="25000"/>
                  </a:schemeClr>
                </a:solidFill>
                <a:latin typeface="微软雅黑" pitchFamily="34" charset="-122"/>
                <a:ea typeface="微软雅黑" pitchFamily="34" charset="-122"/>
              </a:rPr>
              <a:t>值并赋值为</a:t>
            </a:r>
            <a:r>
              <a:rPr lang="en-US" altLang="zh-CN" sz="1400" dirty="0">
                <a:solidFill>
                  <a:schemeClr val="tx1">
                    <a:lumMod val="75000"/>
                    <a:lumOff val="25000"/>
                  </a:schemeClr>
                </a:solidFill>
                <a:latin typeface="微软雅黑" pitchFamily="34" charset="-122"/>
                <a:ea typeface="微软雅黑" pitchFamily="34" charset="-122"/>
              </a:rPr>
              <a:t>1</a:t>
            </a:r>
          </a:p>
          <a:p>
            <a:pPr>
              <a:lnSpc>
                <a:spcPct val="130000"/>
              </a:lnSpc>
            </a:pPr>
            <a:r>
              <a:rPr lang="en-US" altLang="zh-CN" sz="1400" dirty="0" err="1">
                <a:solidFill>
                  <a:schemeClr val="tx1">
                    <a:lumMod val="75000"/>
                    <a:lumOff val="25000"/>
                  </a:schemeClr>
                </a:solidFill>
                <a:latin typeface="微软雅黑" pitchFamily="34" charset="-122"/>
                <a:ea typeface="微软雅黑" pitchFamily="34" charset="-122"/>
              </a:rPr>
              <a:t>ptr</a:t>
            </a:r>
            <a:r>
              <a:rPr lang="en-US" altLang="zh-CN" sz="1400" dirty="0">
                <a:solidFill>
                  <a:schemeClr val="tx1">
                    <a:lumMod val="75000"/>
                    <a:lumOff val="25000"/>
                  </a:schemeClr>
                </a:solidFill>
                <a:latin typeface="微软雅黑" pitchFamily="34" charset="-122"/>
                <a:ea typeface="微软雅黑" pitchFamily="34" charset="-122"/>
              </a:rPr>
              <a:t> = &amp;</a:t>
            </a:r>
            <a:r>
              <a:rPr lang="en-US" altLang="zh-CN" sz="1400" dirty="0" err="1">
                <a:solidFill>
                  <a:schemeClr val="tx1">
                    <a:lumMod val="75000"/>
                    <a:lumOff val="25000"/>
                  </a:schemeClr>
                </a:solidFill>
                <a:latin typeface="微软雅黑" pitchFamily="34" charset="-122"/>
                <a:ea typeface="微软雅黑" pitchFamily="34" charset="-122"/>
              </a:rPr>
              <a:t>val</a:t>
            </a:r>
            <a:r>
              <a:rPr lang="en-US" altLang="zh-CN" sz="1400" dirty="0">
                <a:solidFill>
                  <a:schemeClr val="tx1">
                    <a:lumMod val="75000"/>
                    <a:lumOff val="25000"/>
                  </a:schemeClr>
                </a:solidFill>
                <a:latin typeface="微软雅黑" pitchFamily="34" charset="-122"/>
                <a:ea typeface="微软雅黑" pitchFamily="34" charset="-122"/>
              </a:rPr>
              <a:t>;</a:t>
            </a:r>
          </a:p>
          <a:p>
            <a:pPr>
              <a:lnSpc>
                <a:spcPct val="130000"/>
              </a:lnSpc>
            </a:pPr>
            <a:r>
              <a:rPr lang="en-US" altLang="zh-CN" sz="1400" dirty="0">
                <a:solidFill>
                  <a:schemeClr val="tx1">
                    <a:lumMod val="75000"/>
                    <a:lumOff val="25000"/>
                  </a:schemeClr>
                </a:solidFill>
                <a:latin typeface="微软雅黑" pitchFamily="34" charset="-122"/>
                <a:ea typeface="微软雅黑" pitchFamily="34" charset="-122"/>
              </a:rPr>
              <a:t>//</a:t>
            </a:r>
            <a:r>
              <a:rPr lang="zh-CN" altLang="en-US" sz="1400" dirty="0">
                <a:solidFill>
                  <a:schemeClr val="tx1">
                    <a:lumMod val="75000"/>
                    <a:lumOff val="25000"/>
                  </a:schemeClr>
                </a:solidFill>
                <a:latin typeface="微软雅黑" pitchFamily="34" charset="-122"/>
                <a:ea typeface="微软雅黑" pitchFamily="34" charset="-122"/>
              </a:rPr>
              <a:t>为指针分配一个</a:t>
            </a:r>
            <a:r>
              <a:rPr lang="en-US" altLang="zh-CN" sz="1400" dirty="0">
                <a:solidFill>
                  <a:schemeClr val="tx1">
                    <a:lumMod val="75000"/>
                    <a:lumOff val="25000"/>
                  </a:schemeClr>
                </a:solidFill>
                <a:latin typeface="微软雅黑" pitchFamily="34" charset="-122"/>
                <a:ea typeface="微软雅黑" pitchFamily="34" charset="-122"/>
              </a:rPr>
              <a:t>int</a:t>
            </a:r>
            <a:r>
              <a:rPr lang="zh-CN" altLang="en-US" sz="1400" dirty="0">
                <a:solidFill>
                  <a:schemeClr val="tx1">
                    <a:lumMod val="75000"/>
                    <a:lumOff val="25000"/>
                  </a:schemeClr>
                </a:solidFill>
                <a:latin typeface="微软雅黑" pitchFamily="34" charset="-122"/>
                <a:ea typeface="微软雅黑" pitchFamily="34" charset="-122"/>
              </a:rPr>
              <a:t>值的引用</a:t>
            </a:r>
          </a:p>
          <a:p>
            <a:pPr>
              <a:lnSpc>
                <a:spcPct val="130000"/>
              </a:lnSpc>
            </a:pPr>
            <a:r>
              <a:rPr lang="en-US" altLang="zh-CN" sz="1400" dirty="0">
                <a:solidFill>
                  <a:schemeClr val="tx1">
                    <a:lumMod val="75000"/>
                    <a:lumOff val="25000"/>
                  </a:schemeClr>
                </a:solidFill>
                <a:latin typeface="微软雅黑" pitchFamily="34" charset="-122"/>
                <a:ea typeface="微软雅黑" pitchFamily="34" charset="-122"/>
              </a:rPr>
              <a:t>int a = *</a:t>
            </a:r>
            <a:r>
              <a:rPr lang="en-US" altLang="zh-CN" sz="1400" dirty="0" err="1">
                <a:solidFill>
                  <a:schemeClr val="tx1">
                    <a:lumMod val="75000"/>
                    <a:lumOff val="25000"/>
                  </a:schemeClr>
                </a:solidFill>
                <a:latin typeface="微软雅黑" pitchFamily="34" charset="-122"/>
                <a:ea typeface="微软雅黑" pitchFamily="34" charset="-122"/>
              </a:rPr>
              <a:t>ptr</a:t>
            </a:r>
            <a:r>
              <a:rPr lang="en-US" altLang="zh-CN" sz="1400" dirty="0">
                <a:solidFill>
                  <a:schemeClr val="tx1">
                    <a:lumMod val="75000"/>
                    <a:lumOff val="25000"/>
                  </a:schemeClr>
                </a:solidFill>
                <a:latin typeface="微软雅黑" pitchFamily="34" charset="-122"/>
                <a:ea typeface="微软雅黑" pitchFamily="34" charset="-122"/>
              </a:rPr>
              <a:t>;</a:t>
            </a:r>
          </a:p>
          <a:p>
            <a:pPr>
              <a:lnSpc>
                <a:spcPct val="130000"/>
              </a:lnSpc>
            </a:pPr>
            <a:r>
              <a:rPr lang="en-US" altLang="zh-CN" sz="1400" dirty="0">
                <a:solidFill>
                  <a:schemeClr val="tx1">
                    <a:lumMod val="75000"/>
                    <a:lumOff val="25000"/>
                  </a:schemeClr>
                </a:solidFill>
                <a:latin typeface="微软雅黑" pitchFamily="34" charset="-122"/>
                <a:ea typeface="微软雅黑" pitchFamily="34" charset="-122"/>
              </a:rPr>
              <a:t>//</a:t>
            </a:r>
            <a:r>
              <a:rPr lang="zh-CN" altLang="en-US" sz="1400" dirty="0">
                <a:solidFill>
                  <a:schemeClr val="tx1">
                    <a:lumMod val="75000"/>
                    <a:lumOff val="25000"/>
                  </a:schemeClr>
                </a:solidFill>
                <a:latin typeface="微软雅黑" pitchFamily="34" charset="-122"/>
                <a:ea typeface="微软雅黑" pitchFamily="34" charset="-122"/>
              </a:rPr>
              <a:t>再一次使用*操作符对指针进行取值，打印储存在指针地址中的内容</a:t>
            </a:r>
          </a:p>
          <a:p>
            <a:pPr>
              <a:lnSpc>
                <a:spcPct val="130000"/>
              </a:lnSpc>
            </a:pPr>
            <a:r>
              <a:rPr lang="en-US" altLang="zh-CN" sz="1400" dirty="0">
                <a:solidFill>
                  <a:schemeClr val="tx1">
                    <a:lumMod val="75000"/>
                    <a:lumOff val="25000"/>
                  </a:schemeClr>
                </a:solidFill>
                <a:latin typeface="微软雅黑" pitchFamily="34" charset="-122"/>
                <a:ea typeface="微软雅黑" pitchFamily="34" charset="-122"/>
              </a:rPr>
              <a:t>printf(“%d\</a:t>
            </a:r>
            <a:r>
              <a:rPr lang="en-US" altLang="zh-CN" sz="1400" dirty="0" err="1">
                <a:solidFill>
                  <a:schemeClr val="tx1">
                    <a:lumMod val="75000"/>
                    <a:lumOff val="25000"/>
                  </a:schemeClr>
                </a:solidFill>
                <a:latin typeface="微软雅黑" pitchFamily="34" charset="-122"/>
                <a:ea typeface="微软雅黑" pitchFamily="34" charset="-122"/>
              </a:rPr>
              <a:t>n”,a</a:t>
            </a:r>
            <a:r>
              <a:rPr lang="en-US" altLang="zh-CN" sz="1400" dirty="0">
                <a:solidFill>
                  <a:schemeClr val="tx1">
                    <a:lumMod val="75000"/>
                    <a:lumOff val="25000"/>
                  </a:schemeClr>
                </a:solidFill>
                <a:latin typeface="微软雅黑" pitchFamily="34" charset="-122"/>
                <a:ea typeface="微软雅黑" pitchFamily="34" charset="-122"/>
              </a:rPr>
              <a:t>);</a:t>
            </a:r>
          </a:p>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最终，打印出来的值为</a:t>
            </a:r>
            <a:r>
              <a:rPr lang="en-US" altLang="zh-CN" sz="1400" dirty="0">
                <a:solidFill>
                  <a:schemeClr val="tx1">
                    <a:lumMod val="75000"/>
                    <a:lumOff val="25000"/>
                  </a:schemeClr>
                </a:solidFill>
                <a:latin typeface="微软雅黑" pitchFamily="34" charset="-122"/>
                <a:ea typeface="微软雅黑" pitchFamily="34" charset="-122"/>
              </a:rPr>
              <a:t>1</a:t>
            </a:r>
            <a:r>
              <a:rPr lang="zh-CN" altLang="en-US" sz="1400" dirty="0">
                <a:solidFill>
                  <a:schemeClr val="tx1">
                    <a:lumMod val="75000"/>
                    <a:lumOff val="25000"/>
                  </a:schemeClr>
                </a:solidFill>
                <a:latin typeface="微软雅黑" pitchFamily="34" charset="-122"/>
                <a:ea typeface="微软雅黑" pitchFamily="34" charset="-122"/>
              </a:rPr>
              <a:t>。</a:t>
            </a:r>
            <a:endParaRPr lang="zh-CN" altLang="en-US" sz="1400" dirty="0">
              <a:solidFill>
                <a:schemeClr val="tx1">
                  <a:lumMod val="75000"/>
                  <a:lumOff val="25000"/>
                </a:schemeClr>
              </a:solidFill>
              <a:latin typeface="微软雅黑" pitchFamily="34" charset="-122"/>
              <a:ea typeface="微软雅黑" pitchFamily="34" charset="-122"/>
            </a:endParaRPr>
          </a:p>
        </p:txBody>
      </p:sp>
      <p:sp>
        <p:nvSpPr>
          <p:cNvPr id="31" name="TextBox 30"/>
          <p:cNvSpPr txBox="1"/>
          <p:nvPr/>
        </p:nvSpPr>
        <p:spPr>
          <a:xfrm>
            <a:off x="8285926" y="1022283"/>
            <a:ext cx="1031051" cy="923330"/>
          </a:xfrm>
          <a:prstGeom prst="rect">
            <a:avLst/>
          </a:prstGeom>
          <a:noFill/>
        </p:spPr>
        <p:txBody>
          <a:bodyPr wrap="none" rtlCol="0">
            <a:spAutoFit/>
          </a:bodyPr>
          <a:lstStyle/>
          <a:p>
            <a:r>
              <a:rPr lang="zh-CN" altLang="en-US" sz="5400" spc="-150" dirty="0" smtClean="0">
                <a:solidFill>
                  <a:srgbClr val="A8CF38"/>
                </a:solidFill>
                <a:latin typeface="HelveticaNeueLT Pro 67 MdCn" pitchFamily="34" charset="0"/>
              </a:rPr>
              <a:t>例</a:t>
            </a:r>
            <a:r>
              <a:rPr lang="en-US" altLang="zh-CN" sz="5400" spc="-150" dirty="0" smtClean="0">
                <a:solidFill>
                  <a:srgbClr val="A8CF38"/>
                </a:solidFill>
                <a:latin typeface="HelveticaNeueLT Pro 67 MdCn" pitchFamily="34" charset="0"/>
              </a:rPr>
              <a:t>:</a:t>
            </a:r>
            <a:endParaRPr lang="zh-CN" altLang="en-US" sz="2000" b="1" spc="-150" dirty="0">
              <a:solidFill>
                <a:srgbClr val="A8CF38"/>
              </a:solidFill>
              <a:latin typeface="微软雅黑" pitchFamily="34" charset="-122"/>
              <a:ea typeface="微软雅黑" pitchFamily="34" charset="-122"/>
            </a:endParaRPr>
          </a:p>
        </p:txBody>
      </p:sp>
      <p:sp>
        <p:nvSpPr>
          <p:cNvPr id="35" name="Freeform 6"/>
          <p:cNvSpPr>
            <a:spLocks/>
          </p:cNvSpPr>
          <p:nvPr/>
        </p:nvSpPr>
        <p:spPr bwMode="auto">
          <a:xfrm>
            <a:off x="5050306" y="4660142"/>
            <a:ext cx="6229726" cy="1156697"/>
          </a:xfrm>
          <a:custGeom>
            <a:avLst/>
            <a:gdLst>
              <a:gd name="T0" fmla="*/ 0 w 3883"/>
              <a:gd name="T1" fmla="*/ 0 h 721"/>
              <a:gd name="T2" fmla="*/ 721 w 3883"/>
              <a:gd name="T3" fmla="*/ 721 h 721"/>
              <a:gd name="T4" fmla="*/ 3883 w 3883"/>
              <a:gd name="T5" fmla="*/ 721 h 721"/>
            </a:gdLst>
            <a:ahLst/>
            <a:cxnLst>
              <a:cxn ang="0">
                <a:pos x="T0" y="T1"/>
              </a:cxn>
              <a:cxn ang="0">
                <a:pos x="T2" y="T3"/>
              </a:cxn>
              <a:cxn ang="0">
                <a:pos x="T4" y="T5"/>
              </a:cxn>
            </a:cxnLst>
            <a:rect l="0" t="0" r="r" b="b"/>
            <a:pathLst>
              <a:path w="3883" h="721">
                <a:moveTo>
                  <a:pt x="0" y="0"/>
                </a:moveTo>
                <a:cubicBezTo>
                  <a:pt x="0" y="398"/>
                  <a:pt x="323" y="721"/>
                  <a:pt x="721" y="721"/>
                </a:cubicBezTo>
                <a:cubicBezTo>
                  <a:pt x="3883" y="721"/>
                  <a:pt x="3883" y="721"/>
                  <a:pt x="3883" y="721"/>
                </a:cubicBezTo>
              </a:path>
            </a:pathLst>
          </a:custGeom>
          <a:ln>
            <a:solidFill>
              <a:schemeClr val="bg1">
                <a:lumMod val="65000"/>
              </a:schemeClr>
            </a:solidFill>
            <a:prstDash val="dash"/>
            <a:headEnd type="none" w="med" len="med"/>
            <a:tailEnd type="triangle" w="sm" len="sm"/>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endParaRPr lang="zh-CN" altLang="en-US"/>
          </a:p>
        </p:txBody>
      </p:sp>
      <p:sp>
        <p:nvSpPr>
          <p:cNvPr id="42" name="Freeform 7"/>
          <p:cNvSpPr>
            <a:spLocks/>
          </p:cNvSpPr>
          <p:nvPr/>
        </p:nvSpPr>
        <p:spPr bwMode="auto">
          <a:xfrm>
            <a:off x="1481992" y="1197846"/>
            <a:ext cx="6640649" cy="1581883"/>
          </a:xfrm>
          <a:custGeom>
            <a:avLst/>
            <a:gdLst>
              <a:gd name="T0" fmla="*/ 4139 w 4139"/>
              <a:gd name="T1" fmla="*/ 986 h 986"/>
              <a:gd name="T2" fmla="*/ 3152 w 4139"/>
              <a:gd name="T3" fmla="*/ 0 h 986"/>
              <a:gd name="T4" fmla="*/ 0 w 4139"/>
              <a:gd name="T5" fmla="*/ 0 h 986"/>
            </a:gdLst>
            <a:ahLst/>
            <a:cxnLst>
              <a:cxn ang="0">
                <a:pos x="T0" y="T1"/>
              </a:cxn>
              <a:cxn ang="0">
                <a:pos x="T2" y="T3"/>
              </a:cxn>
              <a:cxn ang="0">
                <a:pos x="T4" y="T5"/>
              </a:cxn>
            </a:cxnLst>
            <a:rect l="0" t="0" r="r" b="b"/>
            <a:pathLst>
              <a:path w="4139" h="986">
                <a:moveTo>
                  <a:pt x="4139" y="986"/>
                </a:moveTo>
                <a:cubicBezTo>
                  <a:pt x="4139" y="441"/>
                  <a:pt x="3697" y="0"/>
                  <a:pt x="3152" y="0"/>
                </a:cubicBezTo>
                <a:cubicBezTo>
                  <a:pt x="0" y="0"/>
                  <a:pt x="0" y="0"/>
                  <a:pt x="0" y="0"/>
                </a:cubicBezTo>
              </a:path>
            </a:pathLst>
          </a:custGeom>
          <a:ln>
            <a:solidFill>
              <a:schemeClr val="bg1">
                <a:lumMod val="65000"/>
              </a:schemeClr>
            </a:solidFill>
            <a:prstDash val="dash"/>
            <a:headEnd type="none" w="med" len="med"/>
            <a:tailEnd type="triangle" w="sm" len="sm"/>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anchor="t" anchorCtr="0" compatLnSpc="1">
            <a:prstTxWarp prst="textNoShape">
              <a:avLst/>
            </a:prstTxWarp>
          </a:bodyPr>
          <a:lstStyle/>
          <a:p>
            <a:endParaRPr lang="zh-CN" altLang="en-US"/>
          </a:p>
        </p:txBody>
      </p:sp>
      <p:grpSp>
        <p:nvGrpSpPr>
          <p:cNvPr id="43" name="组合 42"/>
          <p:cNvGrpSpPr/>
          <p:nvPr/>
        </p:nvGrpSpPr>
        <p:grpSpPr>
          <a:xfrm>
            <a:off x="6222078" y="1664388"/>
            <a:ext cx="2096839" cy="2018321"/>
            <a:chOff x="8565660" y="1540966"/>
            <a:chExt cx="2096839" cy="2018321"/>
          </a:xfrm>
          <a:effectLst>
            <a:outerShdw blurRad="76200" dir="18900000" sy="23000" kx="-1200000" algn="bl" rotWithShape="0">
              <a:prstClr val="black">
                <a:alpha val="20000"/>
              </a:prstClr>
            </a:outerShdw>
          </a:effectLst>
        </p:grpSpPr>
        <p:sp>
          <p:nvSpPr>
            <p:cNvPr id="44" name="任意多边形 43"/>
            <p:cNvSpPr/>
            <p:nvPr/>
          </p:nvSpPr>
          <p:spPr bwMode="auto">
            <a:xfrm>
              <a:off x="10007571" y="1765818"/>
              <a:ext cx="654928" cy="444353"/>
            </a:xfrm>
            <a:custGeom>
              <a:avLst/>
              <a:gdLst>
                <a:gd name="connsiteX0" fmla="*/ 368969 w 582864"/>
                <a:gd name="connsiteY0" fmla="*/ 38100 h 395037"/>
                <a:gd name="connsiteX1" fmla="*/ 461211 w 582864"/>
                <a:gd name="connsiteY1" fmla="*/ 6016 h 395037"/>
                <a:gd name="connsiteX2" fmla="*/ 549442 w 582864"/>
                <a:gd name="connsiteY2" fmla="*/ 2006 h 395037"/>
                <a:gd name="connsiteX3" fmla="*/ 581527 w 582864"/>
                <a:gd name="connsiteY3" fmla="*/ 18048 h 395037"/>
                <a:gd name="connsiteX4" fmla="*/ 557464 w 582864"/>
                <a:gd name="connsiteY4" fmla="*/ 66174 h 395037"/>
                <a:gd name="connsiteX5" fmla="*/ 485274 w 582864"/>
                <a:gd name="connsiteY5" fmla="*/ 142374 h 395037"/>
                <a:gd name="connsiteX6" fmla="*/ 368969 w 582864"/>
                <a:gd name="connsiteY6" fmla="*/ 226595 h 395037"/>
                <a:gd name="connsiteX7" fmla="*/ 0 w 582864"/>
                <a:gd name="connsiteY7" fmla="*/ 395037 h 395037"/>
                <a:gd name="connsiteX8" fmla="*/ 368969 w 582864"/>
                <a:gd name="connsiteY8" fmla="*/ 38100 h 395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2864" h="395037">
                  <a:moveTo>
                    <a:pt x="368969" y="38100"/>
                  </a:moveTo>
                  <a:cubicBezTo>
                    <a:pt x="400050" y="25066"/>
                    <a:pt x="431132" y="12032"/>
                    <a:pt x="461211" y="6016"/>
                  </a:cubicBezTo>
                  <a:cubicBezTo>
                    <a:pt x="491290" y="0"/>
                    <a:pt x="529389" y="1"/>
                    <a:pt x="549442" y="2006"/>
                  </a:cubicBezTo>
                  <a:cubicBezTo>
                    <a:pt x="569495" y="4011"/>
                    <a:pt x="580190" y="7353"/>
                    <a:pt x="581527" y="18048"/>
                  </a:cubicBezTo>
                  <a:cubicBezTo>
                    <a:pt x="582864" y="28743"/>
                    <a:pt x="573506" y="45453"/>
                    <a:pt x="557464" y="66174"/>
                  </a:cubicBezTo>
                  <a:cubicBezTo>
                    <a:pt x="541422" y="86895"/>
                    <a:pt x="516690" y="115637"/>
                    <a:pt x="485274" y="142374"/>
                  </a:cubicBezTo>
                  <a:cubicBezTo>
                    <a:pt x="453858" y="169111"/>
                    <a:pt x="449848" y="184485"/>
                    <a:pt x="368969" y="226595"/>
                  </a:cubicBezTo>
                  <a:cubicBezTo>
                    <a:pt x="288090" y="268705"/>
                    <a:pt x="144045" y="331871"/>
                    <a:pt x="0" y="395037"/>
                  </a:cubicBezTo>
                  <a:lnTo>
                    <a:pt x="368969" y="38100"/>
                  </a:lnTo>
                  <a:close/>
                </a:path>
              </a:pathLst>
            </a:custGeom>
            <a:solidFill>
              <a:srgbClr val="49C1AD"/>
            </a:solidFill>
            <a:ln w="19050">
              <a:solidFill>
                <a:schemeClr val="bg1">
                  <a:lumMod val="75000"/>
                </a:schemeClr>
              </a:solid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dirty="0">
                <a:solidFill>
                  <a:schemeClr val="bg1"/>
                </a:solidFill>
                <a:latin typeface="HelveticaNeueLT Pro 67 MdCn" pitchFamily="34" charset="0"/>
                <a:ea typeface="微软雅黑" pitchFamily="34" charset="-122"/>
              </a:endParaRPr>
            </a:p>
          </p:txBody>
        </p:sp>
        <p:sp>
          <p:nvSpPr>
            <p:cNvPr id="45" name="任意多边形 44"/>
            <p:cNvSpPr/>
            <p:nvPr/>
          </p:nvSpPr>
          <p:spPr bwMode="auto">
            <a:xfrm>
              <a:off x="9966527" y="1540966"/>
              <a:ext cx="467550" cy="628159"/>
            </a:xfrm>
            <a:custGeom>
              <a:avLst/>
              <a:gdLst>
                <a:gd name="connsiteX0" fmla="*/ 0 w 415758"/>
                <a:gd name="connsiteY0" fmla="*/ 558800 h 558800"/>
                <a:gd name="connsiteX1" fmla="*/ 120315 w 415758"/>
                <a:gd name="connsiteY1" fmla="*/ 270043 h 558800"/>
                <a:gd name="connsiteX2" fmla="*/ 196515 w 415758"/>
                <a:gd name="connsiteY2" fmla="*/ 161758 h 558800"/>
                <a:gd name="connsiteX3" fmla="*/ 272715 w 415758"/>
                <a:gd name="connsiteY3" fmla="*/ 73527 h 558800"/>
                <a:gd name="connsiteX4" fmla="*/ 356936 w 415758"/>
                <a:gd name="connsiteY4" fmla="*/ 9358 h 558800"/>
                <a:gd name="connsiteX5" fmla="*/ 405063 w 415758"/>
                <a:gd name="connsiteY5" fmla="*/ 17379 h 558800"/>
                <a:gd name="connsiteX6" fmla="*/ 413084 w 415758"/>
                <a:gd name="connsiteY6" fmla="*/ 109622 h 558800"/>
                <a:gd name="connsiteX7" fmla="*/ 389021 w 415758"/>
                <a:gd name="connsiteY7" fmla="*/ 225927 h 558800"/>
                <a:gd name="connsiteX8" fmla="*/ 0 w 415758"/>
                <a:gd name="connsiteY8" fmla="*/ 558800 h 55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758" h="558800">
                  <a:moveTo>
                    <a:pt x="0" y="558800"/>
                  </a:moveTo>
                  <a:cubicBezTo>
                    <a:pt x="43781" y="447508"/>
                    <a:pt x="87563" y="336217"/>
                    <a:pt x="120315" y="270043"/>
                  </a:cubicBezTo>
                  <a:cubicBezTo>
                    <a:pt x="153067" y="203869"/>
                    <a:pt x="171115" y="194511"/>
                    <a:pt x="196515" y="161758"/>
                  </a:cubicBezTo>
                  <a:cubicBezTo>
                    <a:pt x="221915" y="129005"/>
                    <a:pt x="245978" y="98927"/>
                    <a:pt x="272715" y="73527"/>
                  </a:cubicBezTo>
                  <a:cubicBezTo>
                    <a:pt x="299452" y="48127"/>
                    <a:pt x="334878" y="18716"/>
                    <a:pt x="356936" y="9358"/>
                  </a:cubicBezTo>
                  <a:cubicBezTo>
                    <a:pt x="378994" y="0"/>
                    <a:pt x="395705" y="668"/>
                    <a:pt x="405063" y="17379"/>
                  </a:cubicBezTo>
                  <a:cubicBezTo>
                    <a:pt x="414421" y="34090"/>
                    <a:pt x="415758" y="74864"/>
                    <a:pt x="413084" y="109622"/>
                  </a:cubicBezTo>
                  <a:cubicBezTo>
                    <a:pt x="410410" y="144380"/>
                    <a:pt x="399715" y="185153"/>
                    <a:pt x="389021" y="225927"/>
                  </a:cubicBezTo>
                  <a:lnTo>
                    <a:pt x="0" y="558800"/>
                  </a:lnTo>
                  <a:close/>
                </a:path>
              </a:pathLst>
            </a:custGeom>
            <a:solidFill>
              <a:srgbClr val="49C1AD"/>
            </a:solidFill>
            <a:ln w="19050">
              <a:solidFill>
                <a:schemeClr val="bg1">
                  <a:lumMod val="75000"/>
                </a:schemeClr>
              </a:solid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dirty="0">
                <a:solidFill>
                  <a:schemeClr val="bg1"/>
                </a:solidFill>
                <a:latin typeface="HelveticaNeueLT Pro 67 MdCn" pitchFamily="34" charset="0"/>
                <a:ea typeface="微软雅黑" pitchFamily="34" charset="-122"/>
              </a:endParaRPr>
            </a:p>
          </p:txBody>
        </p:sp>
        <p:sp>
          <p:nvSpPr>
            <p:cNvPr id="46" name="任意多边形 45"/>
            <p:cNvSpPr/>
            <p:nvPr/>
          </p:nvSpPr>
          <p:spPr bwMode="auto">
            <a:xfrm>
              <a:off x="9830902" y="1721206"/>
              <a:ext cx="540718" cy="578192"/>
            </a:xfrm>
            <a:custGeom>
              <a:avLst/>
              <a:gdLst>
                <a:gd name="connsiteX0" fmla="*/ 481264 w 481264"/>
                <a:gd name="connsiteY0" fmla="*/ 73527 h 514685"/>
                <a:gd name="connsiteX1" fmla="*/ 465222 w 481264"/>
                <a:gd name="connsiteY1" fmla="*/ 25401 h 514685"/>
                <a:gd name="connsiteX2" fmla="*/ 421106 w 481264"/>
                <a:gd name="connsiteY2" fmla="*/ 1337 h 514685"/>
                <a:gd name="connsiteX3" fmla="*/ 324853 w 481264"/>
                <a:gd name="connsiteY3" fmla="*/ 21390 h 514685"/>
                <a:gd name="connsiteX4" fmla="*/ 204538 w 481264"/>
                <a:gd name="connsiteY4" fmla="*/ 129674 h 514685"/>
                <a:gd name="connsiteX5" fmla="*/ 108285 w 481264"/>
                <a:gd name="connsiteY5" fmla="*/ 249990 h 514685"/>
                <a:gd name="connsiteX6" fmla="*/ 36096 w 481264"/>
                <a:gd name="connsiteY6" fmla="*/ 378327 h 514685"/>
                <a:gd name="connsiteX7" fmla="*/ 4011 w 481264"/>
                <a:gd name="connsiteY7" fmla="*/ 478590 h 514685"/>
                <a:gd name="connsiteX8" fmla="*/ 12032 w 481264"/>
                <a:gd name="connsiteY8" fmla="*/ 514685 h 514685"/>
                <a:gd name="connsiteX9" fmla="*/ 481264 w 481264"/>
                <a:gd name="connsiteY9" fmla="*/ 73527 h 514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1264" h="514685">
                  <a:moveTo>
                    <a:pt x="481264" y="73527"/>
                  </a:moveTo>
                  <a:cubicBezTo>
                    <a:pt x="478256" y="55480"/>
                    <a:pt x="475248" y="37433"/>
                    <a:pt x="465222" y="25401"/>
                  </a:cubicBezTo>
                  <a:cubicBezTo>
                    <a:pt x="455196" y="13369"/>
                    <a:pt x="444501" y="2005"/>
                    <a:pt x="421106" y="1337"/>
                  </a:cubicBezTo>
                  <a:cubicBezTo>
                    <a:pt x="397711" y="669"/>
                    <a:pt x="360948" y="0"/>
                    <a:pt x="324853" y="21390"/>
                  </a:cubicBezTo>
                  <a:cubicBezTo>
                    <a:pt x="288758" y="42780"/>
                    <a:pt x="240633" y="91574"/>
                    <a:pt x="204538" y="129674"/>
                  </a:cubicBezTo>
                  <a:cubicBezTo>
                    <a:pt x="168443" y="167774"/>
                    <a:pt x="136359" y="208548"/>
                    <a:pt x="108285" y="249990"/>
                  </a:cubicBezTo>
                  <a:cubicBezTo>
                    <a:pt x="80211" y="291432"/>
                    <a:pt x="53475" y="340227"/>
                    <a:pt x="36096" y="378327"/>
                  </a:cubicBezTo>
                  <a:cubicBezTo>
                    <a:pt x="18717" y="416427"/>
                    <a:pt x="8022" y="455864"/>
                    <a:pt x="4011" y="478590"/>
                  </a:cubicBezTo>
                  <a:cubicBezTo>
                    <a:pt x="0" y="501316"/>
                    <a:pt x="6016" y="508000"/>
                    <a:pt x="12032" y="514685"/>
                  </a:cubicBezTo>
                  <a:lnTo>
                    <a:pt x="481264" y="73527"/>
                  </a:lnTo>
                  <a:close/>
                </a:path>
              </a:pathLst>
            </a:custGeom>
            <a:solidFill>
              <a:srgbClr val="49C1AD"/>
            </a:solidFill>
            <a:ln w="19050">
              <a:solidFill>
                <a:schemeClr val="bg1">
                  <a:lumMod val="75000"/>
                </a:schemeClr>
              </a:solid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dirty="0">
                <a:solidFill>
                  <a:schemeClr val="bg1"/>
                </a:solidFill>
                <a:latin typeface="HelveticaNeueLT Pro 67 MdCn" pitchFamily="34" charset="0"/>
                <a:ea typeface="微软雅黑" pitchFamily="34" charset="-122"/>
              </a:endParaRPr>
            </a:p>
          </p:txBody>
        </p:sp>
        <p:sp>
          <p:nvSpPr>
            <p:cNvPr id="47" name="任意多边形 46"/>
            <p:cNvSpPr/>
            <p:nvPr/>
          </p:nvSpPr>
          <p:spPr bwMode="auto">
            <a:xfrm>
              <a:off x="8565660" y="1753328"/>
              <a:ext cx="1889832" cy="1805959"/>
            </a:xfrm>
            <a:custGeom>
              <a:avLst/>
              <a:gdLst>
                <a:gd name="connsiteX0" fmla="*/ 0 w 1680883"/>
                <a:gd name="connsiteY0" fmla="*/ 1606923 h 1647264"/>
                <a:gd name="connsiteX1" fmla="*/ 40342 w 1680883"/>
                <a:gd name="connsiteY1" fmla="*/ 1647264 h 1647264"/>
                <a:gd name="connsiteX2" fmla="*/ 1680883 w 1680883"/>
                <a:gd name="connsiteY2" fmla="*/ 53788 h 1647264"/>
                <a:gd name="connsiteX3" fmla="*/ 1667436 w 1680883"/>
                <a:gd name="connsiteY3" fmla="*/ 13447 h 1647264"/>
                <a:gd name="connsiteX4" fmla="*/ 1620371 w 1680883"/>
                <a:gd name="connsiteY4" fmla="*/ 0 h 1647264"/>
                <a:gd name="connsiteX5" fmla="*/ 0 w 1680883"/>
                <a:gd name="connsiteY5" fmla="*/ 1606923 h 1647264"/>
                <a:gd name="connsiteX0" fmla="*/ 0 w 1680883"/>
                <a:gd name="connsiteY0" fmla="*/ 1606923 h 1631222"/>
                <a:gd name="connsiteX1" fmla="*/ 28310 w 1680883"/>
                <a:gd name="connsiteY1" fmla="*/ 1631222 h 1631222"/>
                <a:gd name="connsiteX2" fmla="*/ 1680883 w 1680883"/>
                <a:gd name="connsiteY2" fmla="*/ 53788 h 1631222"/>
                <a:gd name="connsiteX3" fmla="*/ 1667436 w 1680883"/>
                <a:gd name="connsiteY3" fmla="*/ 13447 h 1631222"/>
                <a:gd name="connsiteX4" fmla="*/ 1620371 w 1680883"/>
                <a:gd name="connsiteY4" fmla="*/ 0 h 1631222"/>
                <a:gd name="connsiteX5" fmla="*/ 0 w 1680883"/>
                <a:gd name="connsiteY5" fmla="*/ 1606923 h 1631222"/>
                <a:gd name="connsiteX0" fmla="*/ 0 w 1680883"/>
                <a:gd name="connsiteY0" fmla="*/ 1606923 h 1627211"/>
                <a:gd name="connsiteX1" fmla="*/ 24299 w 1680883"/>
                <a:gd name="connsiteY1" fmla="*/ 1627211 h 1627211"/>
                <a:gd name="connsiteX2" fmla="*/ 1680883 w 1680883"/>
                <a:gd name="connsiteY2" fmla="*/ 53788 h 1627211"/>
                <a:gd name="connsiteX3" fmla="*/ 1667436 w 1680883"/>
                <a:gd name="connsiteY3" fmla="*/ 13447 h 1627211"/>
                <a:gd name="connsiteX4" fmla="*/ 1620371 w 1680883"/>
                <a:gd name="connsiteY4" fmla="*/ 0 h 1627211"/>
                <a:gd name="connsiteX5" fmla="*/ 0 w 1680883"/>
                <a:gd name="connsiteY5" fmla="*/ 1606923 h 1627211"/>
                <a:gd name="connsiteX0" fmla="*/ 0 w 1680883"/>
                <a:gd name="connsiteY0" fmla="*/ 1606923 h 1606923"/>
                <a:gd name="connsiteX1" fmla="*/ 57618 w 1680883"/>
                <a:gd name="connsiteY1" fmla="*/ 1595340 h 1606923"/>
                <a:gd name="connsiteX2" fmla="*/ 1680883 w 1680883"/>
                <a:gd name="connsiteY2" fmla="*/ 53788 h 1606923"/>
                <a:gd name="connsiteX3" fmla="*/ 1667436 w 1680883"/>
                <a:gd name="connsiteY3" fmla="*/ 13447 h 1606923"/>
                <a:gd name="connsiteX4" fmla="*/ 1620371 w 1680883"/>
                <a:gd name="connsiteY4" fmla="*/ 0 h 1606923"/>
                <a:gd name="connsiteX5" fmla="*/ 0 w 1680883"/>
                <a:gd name="connsiteY5" fmla="*/ 1606923 h 1606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0883" h="1606923">
                  <a:moveTo>
                    <a:pt x="0" y="1606923"/>
                  </a:moveTo>
                  <a:lnTo>
                    <a:pt x="57618" y="1595340"/>
                  </a:lnTo>
                  <a:lnTo>
                    <a:pt x="1680883" y="53788"/>
                  </a:lnTo>
                  <a:lnTo>
                    <a:pt x="1667436" y="13447"/>
                  </a:lnTo>
                  <a:lnTo>
                    <a:pt x="1620371" y="0"/>
                  </a:lnTo>
                  <a:lnTo>
                    <a:pt x="0" y="1606923"/>
                  </a:lnTo>
                  <a:close/>
                </a:path>
              </a:pathLst>
            </a:custGeom>
            <a:gradFill flip="none" rotWithShape="1">
              <a:gsLst>
                <a:gs pos="47000">
                  <a:srgbClr val="5E5E5E"/>
                </a:gs>
                <a:gs pos="0">
                  <a:schemeClr val="tx1">
                    <a:lumMod val="75000"/>
                    <a:lumOff val="25000"/>
                  </a:schemeClr>
                </a:gs>
                <a:gs pos="100000">
                  <a:schemeClr val="bg1">
                    <a:lumMod val="50000"/>
                  </a:schemeClr>
                </a:gs>
              </a:gsLst>
              <a:lin ang="13500000" scaled="1"/>
              <a:tileRect/>
            </a:gradFill>
            <a:ln w="19050">
              <a:solidFill>
                <a:schemeClr val="tx1">
                  <a:lumMod val="65000"/>
                  <a:lumOff val="35000"/>
                </a:schemeClr>
              </a:solid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dirty="0">
                <a:solidFill>
                  <a:schemeClr val="lt1"/>
                </a:solidFill>
                <a:latin typeface="HelveticaNeueLT Pro 67 MdCn" pitchFamily="34" charset="0"/>
                <a:ea typeface="微软雅黑" pitchFamily="34" charset="-122"/>
              </a:endParaRPr>
            </a:p>
          </p:txBody>
        </p:sp>
        <p:sp>
          <p:nvSpPr>
            <p:cNvPr id="48" name="任意多边形 47"/>
            <p:cNvSpPr/>
            <p:nvPr/>
          </p:nvSpPr>
          <p:spPr bwMode="auto">
            <a:xfrm rot="5628176" flipH="1">
              <a:off x="9915667" y="1822033"/>
              <a:ext cx="540718" cy="578192"/>
            </a:xfrm>
            <a:custGeom>
              <a:avLst/>
              <a:gdLst>
                <a:gd name="connsiteX0" fmla="*/ 481264 w 481264"/>
                <a:gd name="connsiteY0" fmla="*/ 73527 h 514685"/>
                <a:gd name="connsiteX1" fmla="*/ 465222 w 481264"/>
                <a:gd name="connsiteY1" fmla="*/ 25401 h 514685"/>
                <a:gd name="connsiteX2" fmla="*/ 421106 w 481264"/>
                <a:gd name="connsiteY2" fmla="*/ 1337 h 514685"/>
                <a:gd name="connsiteX3" fmla="*/ 324853 w 481264"/>
                <a:gd name="connsiteY3" fmla="*/ 21390 h 514685"/>
                <a:gd name="connsiteX4" fmla="*/ 204538 w 481264"/>
                <a:gd name="connsiteY4" fmla="*/ 129674 h 514685"/>
                <a:gd name="connsiteX5" fmla="*/ 108285 w 481264"/>
                <a:gd name="connsiteY5" fmla="*/ 249990 h 514685"/>
                <a:gd name="connsiteX6" fmla="*/ 36096 w 481264"/>
                <a:gd name="connsiteY6" fmla="*/ 378327 h 514685"/>
                <a:gd name="connsiteX7" fmla="*/ 4011 w 481264"/>
                <a:gd name="connsiteY7" fmla="*/ 478590 h 514685"/>
                <a:gd name="connsiteX8" fmla="*/ 12032 w 481264"/>
                <a:gd name="connsiteY8" fmla="*/ 514685 h 514685"/>
                <a:gd name="connsiteX9" fmla="*/ 481264 w 481264"/>
                <a:gd name="connsiteY9" fmla="*/ 73527 h 514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1264" h="514685">
                  <a:moveTo>
                    <a:pt x="481264" y="73527"/>
                  </a:moveTo>
                  <a:cubicBezTo>
                    <a:pt x="478256" y="55480"/>
                    <a:pt x="475248" y="37433"/>
                    <a:pt x="465222" y="25401"/>
                  </a:cubicBezTo>
                  <a:cubicBezTo>
                    <a:pt x="455196" y="13369"/>
                    <a:pt x="444501" y="2005"/>
                    <a:pt x="421106" y="1337"/>
                  </a:cubicBezTo>
                  <a:cubicBezTo>
                    <a:pt x="397711" y="669"/>
                    <a:pt x="360948" y="0"/>
                    <a:pt x="324853" y="21390"/>
                  </a:cubicBezTo>
                  <a:cubicBezTo>
                    <a:pt x="288758" y="42780"/>
                    <a:pt x="240633" y="91574"/>
                    <a:pt x="204538" y="129674"/>
                  </a:cubicBezTo>
                  <a:cubicBezTo>
                    <a:pt x="168443" y="167774"/>
                    <a:pt x="136359" y="208548"/>
                    <a:pt x="108285" y="249990"/>
                  </a:cubicBezTo>
                  <a:cubicBezTo>
                    <a:pt x="80211" y="291432"/>
                    <a:pt x="53475" y="340227"/>
                    <a:pt x="36096" y="378327"/>
                  </a:cubicBezTo>
                  <a:cubicBezTo>
                    <a:pt x="18717" y="416427"/>
                    <a:pt x="8022" y="455864"/>
                    <a:pt x="4011" y="478590"/>
                  </a:cubicBezTo>
                  <a:cubicBezTo>
                    <a:pt x="0" y="501316"/>
                    <a:pt x="6016" y="508000"/>
                    <a:pt x="12032" y="514685"/>
                  </a:cubicBezTo>
                  <a:lnTo>
                    <a:pt x="481264" y="73527"/>
                  </a:lnTo>
                  <a:close/>
                </a:path>
              </a:pathLst>
            </a:custGeom>
            <a:solidFill>
              <a:srgbClr val="49C1AD"/>
            </a:solidFill>
            <a:ln w="19050">
              <a:solidFill>
                <a:schemeClr val="bg1">
                  <a:lumMod val="75000"/>
                </a:schemeClr>
              </a:solidFill>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4400" dirty="0">
                <a:solidFill>
                  <a:schemeClr val="bg1"/>
                </a:solidFill>
                <a:latin typeface="HelveticaNeueLT Pro 67 MdCn" pitchFamily="34" charset="0"/>
                <a:ea typeface="微软雅黑" pitchFamily="34" charset="-122"/>
              </a:endParaRPr>
            </a:p>
          </p:txBody>
        </p:sp>
      </p:grpSp>
    </p:spTree>
    <p:extLst>
      <p:ext uri="{BB962C8B-B14F-4D97-AF65-F5344CB8AC3E}">
        <p14:creationId xmlns:p14="http://schemas.microsoft.com/office/powerpoint/2010/main" val="261774163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10" presetClass="entr" presetSubtype="0" fill="hold" grpId="0" nodeType="afterEffect">
                                  <p:stCondLst>
                                    <p:cond delay="0"/>
                                  </p:stCondLst>
                                  <p:iterate type="lt">
                                    <p:tmPct val="10000"/>
                                  </p:iterate>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childTnLst>
                          </p:cTn>
                        </p:par>
                        <p:par>
                          <p:cTn id="12" fill="hold">
                            <p:stCondLst>
                              <p:cond delay="1050"/>
                            </p:stCondLst>
                            <p:childTnLst>
                              <p:par>
                                <p:cTn id="13" presetID="2" presetClass="entr" presetSubtype="3" accel="100000" fill="hold" nodeType="after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300" fill="hold"/>
                                        <p:tgtEl>
                                          <p:spTgt spid="43"/>
                                        </p:tgtEl>
                                        <p:attrNameLst>
                                          <p:attrName>ppt_x</p:attrName>
                                        </p:attrNameLst>
                                      </p:cBhvr>
                                      <p:tavLst>
                                        <p:tav tm="0">
                                          <p:val>
                                            <p:strVal val="1+#ppt_w/2"/>
                                          </p:val>
                                        </p:tav>
                                        <p:tav tm="100000">
                                          <p:val>
                                            <p:strVal val="#ppt_x"/>
                                          </p:val>
                                        </p:tav>
                                      </p:tavLst>
                                    </p:anim>
                                    <p:anim calcmode="lin" valueType="num">
                                      <p:cBhvr additive="base">
                                        <p:cTn id="16" dur="300" fill="hold"/>
                                        <p:tgtEl>
                                          <p:spTgt spid="43"/>
                                        </p:tgtEl>
                                        <p:attrNameLst>
                                          <p:attrName>ppt_y</p:attrName>
                                        </p:attrNameLst>
                                      </p:cBhvr>
                                      <p:tavLst>
                                        <p:tav tm="0">
                                          <p:val>
                                            <p:strVal val="0-#ppt_h/2"/>
                                          </p:val>
                                        </p:tav>
                                        <p:tav tm="100000">
                                          <p:val>
                                            <p:strVal val="#ppt_y"/>
                                          </p:val>
                                        </p:tav>
                                      </p:tavLst>
                                    </p:anim>
                                  </p:childTnLst>
                                </p:cTn>
                              </p:par>
                            </p:childTnLst>
                          </p:cTn>
                        </p:par>
                        <p:par>
                          <p:cTn id="17" fill="hold">
                            <p:stCondLst>
                              <p:cond delay="1350"/>
                            </p:stCondLst>
                            <p:childTnLst>
                              <p:par>
                                <p:cTn id="18" presetID="53" presetClass="entr" presetSubtype="16" fill="hold" grpId="0" nodeType="afterEffect">
                                  <p:stCondLst>
                                    <p:cond delay="0"/>
                                  </p:stCondLst>
                                  <p:childTnLst>
                                    <p:set>
                                      <p:cBhvr>
                                        <p:cTn id="19" dur="1" fill="hold">
                                          <p:stCondLst>
                                            <p:cond delay="0"/>
                                          </p:stCondLst>
                                        </p:cTn>
                                        <p:tgtEl>
                                          <p:spTgt spid="28"/>
                                        </p:tgtEl>
                                        <p:attrNameLst>
                                          <p:attrName>style.visibility</p:attrName>
                                        </p:attrNameLst>
                                      </p:cBhvr>
                                      <p:to>
                                        <p:strVal val="visible"/>
                                      </p:to>
                                    </p:set>
                                    <p:anim calcmode="lin" valueType="num">
                                      <p:cBhvr>
                                        <p:cTn id="20" dur="500" fill="hold"/>
                                        <p:tgtEl>
                                          <p:spTgt spid="28"/>
                                        </p:tgtEl>
                                        <p:attrNameLst>
                                          <p:attrName>ppt_w</p:attrName>
                                        </p:attrNameLst>
                                      </p:cBhvr>
                                      <p:tavLst>
                                        <p:tav tm="0">
                                          <p:val>
                                            <p:fltVal val="0"/>
                                          </p:val>
                                        </p:tav>
                                        <p:tav tm="100000">
                                          <p:val>
                                            <p:strVal val="#ppt_w"/>
                                          </p:val>
                                        </p:tav>
                                      </p:tavLst>
                                    </p:anim>
                                    <p:anim calcmode="lin" valueType="num">
                                      <p:cBhvr>
                                        <p:cTn id="21" dur="500" fill="hold"/>
                                        <p:tgtEl>
                                          <p:spTgt spid="28"/>
                                        </p:tgtEl>
                                        <p:attrNameLst>
                                          <p:attrName>ppt_h</p:attrName>
                                        </p:attrNameLst>
                                      </p:cBhvr>
                                      <p:tavLst>
                                        <p:tav tm="0">
                                          <p:val>
                                            <p:fltVal val="0"/>
                                          </p:val>
                                        </p:tav>
                                        <p:tav tm="100000">
                                          <p:val>
                                            <p:strVal val="#ppt_h"/>
                                          </p:val>
                                        </p:tav>
                                      </p:tavLst>
                                    </p:anim>
                                    <p:animEffect transition="in" filter="fade">
                                      <p:cBhvr>
                                        <p:cTn id="22" dur="500"/>
                                        <p:tgtEl>
                                          <p:spTgt spid="28"/>
                                        </p:tgtEl>
                                      </p:cBhvr>
                                    </p:animEffect>
                                  </p:childTnLst>
                                </p:cTn>
                              </p:par>
                            </p:childTnLst>
                          </p:cTn>
                        </p:par>
                        <p:par>
                          <p:cTn id="23" fill="hold">
                            <p:stCondLst>
                              <p:cond delay="1850"/>
                            </p:stCondLst>
                            <p:childTnLst>
                              <p:par>
                                <p:cTn id="24" presetID="22" presetClass="entr" presetSubtype="8" fill="hold" grpId="0" nodeType="afterEffect">
                                  <p:stCondLst>
                                    <p:cond delay="0"/>
                                  </p:stCondLst>
                                  <p:childTnLst>
                                    <p:set>
                                      <p:cBhvr>
                                        <p:cTn id="25" dur="1" fill="hold">
                                          <p:stCondLst>
                                            <p:cond delay="0"/>
                                          </p:stCondLst>
                                        </p:cTn>
                                        <p:tgtEl>
                                          <p:spTgt spid="35"/>
                                        </p:tgtEl>
                                        <p:attrNameLst>
                                          <p:attrName>style.visibility</p:attrName>
                                        </p:attrNameLst>
                                      </p:cBhvr>
                                      <p:to>
                                        <p:strVal val="visible"/>
                                      </p:to>
                                    </p:set>
                                    <p:animEffect transition="in" filter="wipe(left)">
                                      <p:cBhvr>
                                        <p:cTn id="26" dur="500"/>
                                        <p:tgtEl>
                                          <p:spTgt spid="35"/>
                                        </p:tgtEl>
                                      </p:cBhvr>
                                    </p:animEffect>
                                  </p:childTnLst>
                                </p:cTn>
                              </p:par>
                              <p:par>
                                <p:cTn id="27" presetID="22" presetClass="entr" presetSubtype="2"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wipe(right)">
                                      <p:cBhvr>
                                        <p:cTn id="29" dur="500"/>
                                        <p:tgtEl>
                                          <p:spTgt spid="42"/>
                                        </p:tgtEl>
                                      </p:cBhvr>
                                    </p:animEffect>
                                  </p:childTnLst>
                                </p:cTn>
                              </p:par>
                            </p:childTnLst>
                          </p:cTn>
                        </p:par>
                        <p:par>
                          <p:cTn id="30" fill="hold">
                            <p:stCondLst>
                              <p:cond delay="2350"/>
                            </p:stCondLst>
                            <p:childTnLst>
                              <p:par>
                                <p:cTn id="31" presetID="2" presetClass="entr" presetSubtype="2" decel="100000" fill="hold" grpId="0" nodeType="after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500" fill="hold"/>
                                        <p:tgtEl>
                                          <p:spTgt spid="29"/>
                                        </p:tgtEl>
                                        <p:attrNameLst>
                                          <p:attrName>ppt_x</p:attrName>
                                        </p:attrNameLst>
                                      </p:cBhvr>
                                      <p:tavLst>
                                        <p:tav tm="0">
                                          <p:val>
                                            <p:strVal val="1+#ppt_w/2"/>
                                          </p:val>
                                        </p:tav>
                                        <p:tav tm="100000">
                                          <p:val>
                                            <p:strVal val="#ppt_x"/>
                                          </p:val>
                                        </p:tav>
                                      </p:tavLst>
                                    </p:anim>
                                    <p:anim calcmode="lin" valueType="num">
                                      <p:cBhvr additive="base">
                                        <p:cTn id="34" dur="500" fill="hold"/>
                                        <p:tgtEl>
                                          <p:spTgt spid="29"/>
                                        </p:tgtEl>
                                        <p:attrNameLst>
                                          <p:attrName>ppt_y</p:attrName>
                                        </p:attrNameLst>
                                      </p:cBhvr>
                                      <p:tavLst>
                                        <p:tav tm="0">
                                          <p:val>
                                            <p:strVal val="#ppt_y"/>
                                          </p:val>
                                        </p:tav>
                                        <p:tav tm="100000">
                                          <p:val>
                                            <p:strVal val="#ppt_y"/>
                                          </p:val>
                                        </p:tav>
                                      </p:tavLst>
                                    </p:anim>
                                  </p:childTnLst>
                                </p:cTn>
                              </p:par>
                              <p:par>
                                <p:cTn id="35" presetID="2" presetClass="entr" presetSubtype="8" decel="10000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0-#ppt_w/2"/>
                                          </p:val>
                                        </p:tav>
                                        <p:tav tm="100000">
                                          <p:val>
                                            <p:strVal val="#ppt_x"/>
                                          </p:val>
                                        </p:tav>
                                      </p:tavLst>
                                    </p:anim>
                                    <p:anim calcmode="lin" valueType="num">
                                      <p:cBhvr additive="base">
                                        <p:cTn id="38"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4" grpId="0" animBg="1"/>
      <p:bldP spid="28" grpId="0"/>
      <p:bldP spid="29" grpId="0"/>
      <p:bldP spid="31" grpId="0"/>
      <p:bldP spid="35" grpId="0" animBg="1"/>
      <p:bldP spid="4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875262" y="467380"/>
            <a:ext cx="646331" cy="369332"/>
          </a:xfrm>
          <a:prstGeom prst="rect">
            <a:avLst/>
          </a:prstGeom>
          <a:noFill/>
        </p:spPr>
        <p:txBody>
          <a:bodyPr wrap="none" rtlCol="0">
            <a:spAutoFit/>
          </a:bodyPr>
          <a:lstStyle>
            <a:defPPr>
              <a:defRPr lang="zh-CN"/>
            </a:defPPr>
            <a:lvl1pPr lvl="0">
              <a:defRPr>
                <a:solidFill>
                  <a:schemeClr val="tx1">
                    <a:lumMod val="75000"/>
                    <a:lumOff val="25000"/>
                  </a:schemeClr>
                </a:solidFill>
                <a:latin typeface="微软雅黑" pitchFamily="34" charset="-122"/>
                <a:ea typeface="微软雅黑" pitchFamily="34" charset="-122"/>
              </a:defRPr>
            </a:lvl1pPr>
          </a:lstStyle>
          <a:p>
            <a:r>
              <a:rPr lang="zh-CN" altLang="en-US" dirty="0"/>
              <a:t>地址</a:t>
            </a:r>
            <a:endParaRPr lang="zh-CN" altLang="en-US" dirty="0"/>
          </a:p>
        </p:txBody>
      </p:sp>
      <p:sp>
        <p:nvSpPr>
          <p:cNvPr id="8" name="矩形 7"/>
          <p:cNvSpPr/>
          <p:nvPr/>
        </p:nvSpPr>
        <p:spPr>
          <a:xfrm>
            <a:off x="1521593" y="3895964"/>
            <a:ext cx="904415" cy="369332"/>
          </a:xfrm>
          <a:prstGeom prst="rect">
            <a:avLst/>
          </a:prstGeom>
        </p:spPr>
        <p:txBody>
          <a:bodyPr wrap="none" anchor="ctr">
            <a:spAutoFit/>
          </a:bodyPr>
          <a:lstStyle/>
          <a:p>
            <a:r>
              <a:rPr lang="en-US" altLang="zh-CN" dirty="0" smtClean="0">
                <a:solidFill>
                  <a:schemeClr val="bg1"/>
                </a:solidFill>
                <a:latin typeface="HelveticaNeueLT Pro 67 MdCn" pitchFamily="34" charset="0"/>
                <a:cs typeface="Arial" panose="020B0604020202020204" pitchFamily="34" charset="0"/>
              </a:rPr>
              <a:t>256,642</a:t>
            </a:r>
            <a:endParaRPr lang="en-US" altLang="zh-CN" dirty="0">
              <a:solidFill>
                <a:schemeClr val="bg1"/>
              </a:solidFill>
              <a:latin typeface="HelveticaNeueLT Pro 67 MdCn" pitchFamily="34" charset="0"/>
              <a:cs typeface="Arial" panose="020B0604020202020204" pitchFamily="34" charset="0"/>
            </a:endParaRPr>
          </a:p>
        </p:txBody>
      </p:sp>
      <p:sp>
        <p:nvSpPr>
          <p:cNvPr id="9" name="矩形 8"/>
          <p:cNvSpPr/>
          <p:nvPr/>
        </p:nvSpPr>
        <p:spPr>
          <a:xfrm>
            <a:off x="2651335" y="4363773"/>
            <a:ext cx="904415" cy="369332"/>
          </a:xfrm>
          <a:prstGeom prst="rect">
            <a:avLst/>
          </a:prstGeom>
        </p:spPr>
        <p:txBody>
          <a:bodyPr wrap="none" anchor="ctr">
            <a:spAutoFit/>
          </a:bodyPr>
          <a:lstStyle/>
          <a:p>
            <a:r>
              <a:rPr lang="en-US" altLang="zh-CN" dirty="0" smtClean="0">
                <a:solidFill>
                  <a:schemeClr val="bg1"/>
                </a:solidFill>
                <a:latin typeface="HelveticaNeueLT Pro 67 MdCn" pitchFamily="34" charset="0"/>
                <a:cs typeface="Arial" panose="020B0604020202020204" pitchFamily="34" charset="0"/>
              </a:rPr>
              <a:t>210,366</a:t>
            </a:r>
            <a:endParaRPr lang="en-US" altLang="zh-CN" dirty="0">
              <a:solidFill>
                <a:schemeClr val="bg1"/>
              </a:solidFill>
              <a:latin typeface="HelveticaNeueLT Pro 67 MdCn" pitchFamily="34" charset="0"/>
              <a:cs typeface="Arial" panose="020B0604020202020204" pitchFamily="34" charset="0"/>
            </a:endParaRPr>
          </a:p>
        </p:txBody>
      </p:sp>
      <p:sp>
        <p:nvSpPr>
          <p:cNvPr id="10" name="矩形 9"/>
          <p:cNvSpPr/>
          <p:nvPr/>
        </p:nvSpPr>
        <p:spPr>
          <a:xfrm>
            <a:off x="2015371" y="4826689"/>
            <a:ext cx="904415" cy="369332"/>
          </a:xfrm>
          <a:prstGeom prst="rect">
            <a:avLst/>
          </a:prstGeom>
        </p:spPr>
        <p:txBody>
          <a:bodyPr wrap="none" anchor="ctr">
            <a:spAutoFit/>
          </a:bodyPr>
          <a:lstStyle/>
          <a:p>
            <a:r>
              <a:rPr lang="en-US" altLang="zh-CN" dirty="0" smtClean="0">
                <a:solidFill>
                  <a:schemeClr val="bg1"/>
                </a:solidFill>
                <a:latin typeface="HelveticaNeueLT Pro 67 MdCn" pitchFamily="34" charset="0"/>
                <a:cs typeface="Arial" panose="020B0604020202020204" pitchFamily="34" charset="0"/>
              </a:rPr>
              <a:t>244,484</a:t>
            </a:r>
            <a:endParaRPr lang="en-US" altLang="zh-CN" dirty="0">
              <a:solidFill>
                <a:schemeClr val="bg1"/>
              </a:solidFill>
              <a:latin typeface="HelveticaNeueLT Pro 67 MdCn" pitchFamily="34" charset="0"/>
              <a:cs typeface="Arial" panose="020B0604020202020204" pitchFamily="34" charset="0"/>
            </a:endParaRPr>
          </a:p>
        </p:txBody>
      </p:sp>
      <p:sp>
        <p:nvSpPr>
          <p:cNvPr id="11" name="矩形 10"/>
          <p:cNvSpPr/>
          <p:nvPr/>
        </p:nvSpPr>
        <p:spPr>
          <a:xfrm>
            <a:off x="3653238" y="5284469"/>
            <a:ext cx="904415" cy="369332"/>
          </a:xfrm>
          <a:prstGeom prst="rect">
            <a:avLst/>
          </a:prstGeom>
        </p:spPr>
        <p:txBody>
          <a:bodyPr wrap="none" anchor="ctr">
            <a:spAutoFit/>
          </a:bodyPr>
          <a:lstStyle/>
          <a:p>
            <a:r>
              <a:rPr lang="en-US" altLang="zh-CN" dirty="0" smtClean="0">
                <a:solidFill>
                  <a:schemeClr val="bg1"/>
                </a:solidFill>
                <a:latin typeface="HelveticaNeueLT Pro 67 MdCn" pitchFamily="34" charset="0"/>
                <a:cs typeface="Arial" panose="020B0604020202020204" pitchFamily="34" charset="0"/>
              </a:rPr>
              <a:t>125,872</a:t>
            </a:r>
            <a:endParaRPr lang="en-US" altLang="zh-CN" dirty="0">
              <a:solidFill>
                <a:schemeClr val="bg1"/>
              </a:solidFill>
              <a:latin typeface="HelveticaNeueLT Pro 67 MdCn" pitchFamily="34" charset="0"/>
              <a:cs typeface="Arial" panose="020B0604020202020204" pitchFamily="34" charset="0"/>
            </a:endParaRPr>
          </a:p>
        </p:txBody>
      </p:sp>
      <p:sp>
        <p:nvSpPr>
          <p:cNvPr id="17" name="矩形 16"/>
          <p:cNvSpPr/>
          <p:nvPr/>
        </p:nvSpPr>
        <p:spPr>
          <a:xfrm flipH="1">
            <a:off x="10086751" y="3895964"/>
            <a:ext cx="904415" cy="369332"/>
          </a:xfrm>
          <a:prstGeom prst="rect">
            <a:avLst/>
          </a:prstGeom>
        </p:spPr>
        <p:txBody>
          <a:bodyPr wrap="none" anchor="ctr">
            <a:spAutoFit/>
          </a:bodyPr>
          <a:lstStyle/>
          <a:p>
            <a:pPr algn="r"/>
            <a:r>
              <a:rPr lang="en-US" altLang="zh-CN" dirty="0" smtClean="0">
                <a:solidFill>
                  <a:schemeClr val="bg1"/>
                </a:solidFill>
                <a:latin typeface="HelveticaNeueLT Pro 67 MdCn" pitchFamily="34" charset="0"/>
                <a:cs typeface="Arial" panose="020B0604020202020204" pitchFamily="34" charset="0"/>
              </a:rPr>
              <a:t>272,686</a:t>
            </a:r>
            <a:endParaRPr lang="en-US" altLang="zh-CN" dirty="0">
              <a:solidFill>
                <a:schemeClr val="bg1"/>
              </a:solidFill>
              <a:latin typeface="HelveticaNeueLT Pro 67 MdCn" pitchFamily="34" charset="0"/>
              <a:cs typeface="Arial" panose="020B0604020202020204" pitchFamily="34" charset="0"/>
            </a:endParaRPr>
          </a:p>
        </p:txBody>
      </p:sp>
      <p:sp>
        <p:nvSpPr>
          <p:cNvPr id="18" name="矩形 17"/>
          <p:cNvSpPr/>
          <p:nvPr/>
        </p:nvSpPr>
        <p:spPr>
          <a:xfrm flipH="1">
            <a:off x="8884408" y="4356154"/>
            <a:ext cx="904415" cy="369332"/>
          </a:xfrm>
          <a:prstGeom prst="rect">
            <a:avLst/>
          </a:prstGeom>
        </p:spPr>
        <p:txBody>
          <a:bodyPr wrap="none" anchor="ctr">
            <a:spAutoFit/>
          </a:bodyPr>
          <a:lstStyle/>
          <a:p>
            <a:pPr algn="r"/>
            <a:r>
              <a:rPr lang="en-US" altLang="zh-CN" dirty="0" smtClean="0">
                <a:solidFill>
                  <a:schemeClr val="bg1"/>
                </a:solidFill>
                <a:latin typeface="HelveticaNeueLT Pro 67 MdCn" pitchFamily="34" charset="0"/>
                <a:cs typeface="Arial" panose="020B0604020202020204" pitchFamily="34" charset="0"/>
              </a:rPr>
              <a:t>239,325</a:t>
            </a:r>
            <a:endParaRPr lang="en-US" altLang="zh-CN" dirty="0">
              <a:solidFill>
                <a:schemeClr val="bg1"/>
              </a:solidFill>
              <a:latin typeface="HelveticaNeueLT Pro 67 MdCn" pitchFamily="34" charset="0"/>
              <a:cs typeface="Arial" panose="020B0604020202020204" pitchFamily="34" charset="0"/>
            </a:endParaRPr>
          </a:p>
        </p:txBody>
      </p:sp>
      <p:sp>
        <p:nvSpPr>
          <p:cNvPr id="19" name="矩形 18"/>
          <p:cNvSpPr/>
          <p:nvPr/>
        </p:nvSpPr>
        <p:spPr>
          <a:xfrm flipH="1">
            <a:off x="9870703" y="4826691"/>
            <a:ext cx="904415" cy="369332"/>
          </a:xfrm>
          <a:prstGeom prst="rect">
            <a:avLst/>
          </a:prstGeom>
        </p:spPr>
        <p:txBody>
          <a:bodyPr wrap="none" anchor="ctr">
            <a:spAutoFit/>
          </a:bodyPr>
          <a:lstStyle/>
          <a:p>
            <a:pPr algn="r"/>
            <a:r>
              <a:rPr lang="en-US" altLang="zh-CN" dirty="0" smtClean="0">
                <a:solidFill>
                  <a:schemeClr val="bg1"/>
                </a:solidFill>
                <a:latin typeface="HelveticaNeueLT Pro 67 MdCn" pitchFamily="34" charset="0"/>
                <a:cs typeface="Arial" panose="020B0604020202020204" pitchFamily="34" charset="0"/>
              </a:rPr>
              <a:t>265,484</a:t>
            </a:r>
            <a:endParaRPr lang="en-US" altLang="zh-CN" dirty="0">
              <a:solidFill>
                <a:schemeClr val="bg1"/>
              </a:solidFill>
              <a:latin typeface="HelveticaNeueLT Pro 67 MdCn" pitchFamily="34" charset="0"/>
              <a:cs typeface="Arial" panose="020B0604020202020204" pitchFamily="34" charset="0"/>
            </a:endParaRPr>
          </a:p>
        </p:txBody>
      </p:sp>
      <p:sp>
        <p:nvSpPr>
          <p:cNvPr id="20" name="矩形 19"/>
          <p:cNvSpPr/>
          <p:nvPr/>
        </p:nvSpPr>
        <p:spPr>
          <a:xfrm flipH="1">
            <a:off x="7828947" y="5284477"/>
            <a:ext cx="904415" cy="369332"/>
          </a:xfrm>
          <a:prstGeom prst="rect">
            <a:avLst/>
          </a:prstGeom>
        </p:spPr>
        <p:txBody>
          <a:bodyPr wrap="none" anchor="ctr">
            <a:spAutoFit/>
          </a:bodyPr>
          <a:lstStyle/>
          <a:p>
            <a:pPr algn="r"/>
            <a:r>
              <a:rPr lang="en-US" altLang="zh-CN" dirty="0" smtClean="0">
                <a:solidFill>
                  <a:schemeClr val="bg1"/>
                </a:solidFill>
                <a:latin typeface="HelveticaNeueLT Pro 67 MdCn" pitchFamily="34" charset="0"/>
                <a:cs typeface="Arial" panose="020B0604020202020204" pitchFamily="34" charset="0"/>
              </a:rPr>
              <a:t>217,482</a:t>
            </a:r>
            <a:endParaRPr lang="en-US" altLang="zh-CN" dirty="0">
              <a:solidFill>
                <a:schemeClr val="bg1"/>
              </a:solidFill>
              <a:latin typeface="HelveticaNeueLT Pro 67 MdCn" pitchFamily="34" charset="0"/>
              <a:cs typeface="Arial" panose="020B0604020202020204" pitchFamily="34" charset="0"/>
            </a:endParaRPr>
          </a:p>
        </p:txBody>
      </p:sp>
      <p:sp>
        <p:nvSpPr>
          <p:cNvPr id="21" name="TextBox 20"/>
          <p:cNvSpPr txBox="1"/>
          <p:nvPr/>
        </p:nvSpPr>
        <p:spPr>
          <a:xfrm>
            <a:off x="1151300" y="1340768"/>
            <a:ext cx="9863812" cy="3623108"/>
          </a:xfrm>
          <a:prstGeom prst="rect">
            <a:avLst/>
          </a:prstGeom>
          <a:noFill/>
        </p:spPr>
        <p:txBody>
          <a:bodyPr wrap="square" rtlCol="0">
            <a:spAutoFit/>
          </a:bodyPr>
          <a:lstStyle/>
          <a:p>
            <a:pPr algn="just">
              <a:lnSpc>
                <a:spcPct val="130000"/>
              </a:lnSpc>
            </a:pPr>
            <a:r>
              <a:rPr lang="zh-CN" altLang="en-US"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itchFamily="34" charset="-122"/>
                <a:ea typeface="微软雅黑" pitchFamily="34" charset="-122"/>
              </a:rPr>
              <a:t>计算机内存被分为多个储存单元，这些储存单元可以以单一或者顺序连成更大的储存单元被使用。每一个单独的储存单元都是</a:t>
            </a:r>
            <a:r>
              <a:rPr lang="en-US" altLang="zh-CN"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itchFamily="34" charset="-122"/>
                <a:ea typeface="微软雅黑" pitchFamily="34" charset="-122"/>
              </a:rPr>
              <a:t>1</a:t>
            </a:r>
            <a:r>
              <a:rPr lang="zh-CN" altLang="en-US"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itchFamily="34" charset="-122"/>
                <a:ea typeface="微软雅黑" pitchFamily="34" charset="-122"/>
              </a:rPr>
              <a:t>字节，</a:t>
            </a:r>
            <a:r>
              <a:rPr lang="en-US" altLang="zh-CN"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itchFamily="34" charset="-122"/>
                <a:ea typeface="微软雅黑" pitchFamily="34" charset="-122"/>
              </a:rPr>
              <a:t>8</a:t>
            </a:r>
            <a:r>
              <a:rPr lang="zh-CN" altLang="en-US"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itchFamily="34" charset="-122"/>
                <a:ea typeface="微软雅黑" pitchFamily="34" charset="-122"/>
              </a:rPr>
              <a:t>个字节组成</a:t>
            </a:r>
            <a:r>
              <a:rPr lang="en-US" altLang="zh-CN"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itchFamily="34" charset="-122"/>
                <a:ea typeface="微软雅黑" pitchFamily="34" charset="-122"/>
              </a:rPr>
              <a:t>1bit</a:t>
            </a:r>
            <a:r>
              <a:rPr lang="zh-CN" altLang="en-US"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itchFamily="34" charset="-122"/>
                <a:ea typeface="微软雅黑" pitchFamily="34" charset="-122"/>
              </a:rPr>
              <a:t>，每一个储存单元都被分配为唯一的一种标示，我们叫做地址。</a:t>
            </a:r>
            <a:endParaRPr lang="zh-CN" altLang="en-US" sz="36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latin typeface="微软雅黑" pitchFamily="34" charset="-122"/>
              <a:ea typeface="微软雅黑" pitchFamily="34" charset="-122"/>
            </a:endParaRPr>
          </a:p>
        </p:txBody>
      </p:sp>
    </p:spTree>
    <p:extLst>
      <p:ext uri="{BB962C8B-B14F-4D97-AF65-F5344CB8AC3E}">
        <p14:creationId xmlns:p14="http://schemas.microsoft.com/office/powerpoint/2010/main" val="288297422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withEffect">
                                  <p:stCondLst>
                                    <p:cond delay="0"/>
                                  </p:stCondLst>
                                  <p:iterate type="lt">
                                    <p:tmPct val="20000"/>
                                  </p:iterate>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ppt_y</p:attrName>
                                        </p:attrNameLst>
                                      </p:cBhvr>
                                      <p:tavLst>
                                        <p:tav tm="0">
                                          <p:val>
                                            <p:strVal val="#ppt_y+#ppt_h*1.125000"/>
                                          </p:val>
                                        </p:tav>
                                        <p:tav tm="100000">
                                          <p:val>
                                            <p:strVal val="#ppt_y"/>
                                          </p:val>
                                        </p:tav>
                                      </p:tavLst>
                                    </p:anim>
                                    <p:animEffect transition="in" filter="wipe(up)">
                                      <p:cBhvr>
                                        <p:cTn id="8" dur="500"/>
                                        <p:tgtEl>
                                          <p:spTgt spid="8"/>
                                        </p:tgtEl>
                                      </p:cBhvr>
                                    </p:animEffect>
                                  </p:childTnLst>
                                </p:cTn>
                              </p:par>
                              <p:par>
                                <p:cTn id="9" presetID="12" presetClass="entr" presetSubtype="4" fill="hold" grpId="0" nodeType="withEffect">
                                  <p:stCondLst>
                                    <p:cond delay="0"/>
                                  </p:stCondLst>
                                  <p:iterate type="lt">
                                    <p:tmPct val="20000"/>
                                  </p:iterate>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p:tgtEl>
                                          <p:spTgt spid="9"/>
                                        </p:tgtEl>
                                        <p:attrNameLst>
                                          <p:attrName>ppt_y</p:attrName>
                                        </p:attrNameLst>
                                      </p:cBhvr>
                                      <p:tavLst>
                                        <p:tav tm="0">
                                          <p:val>
                                            <p:strVal val="#ppt_y+#ppt_h*1.125000"/>
                                          </p:val>
                                        </p:tav>
                                        <p:tav tm="100000">
                                          <p:val>
                                            <p:strVal val="#ppt_y"/>
                                          </p:val>
                                        </p:tav>
                                      </p:tavLst>
                                    </p:anim>
                                    <p:animEffect transition="in" filter="wipe(up)">
                                      <p:cBhvr>
                                        <p:cTn id="12" dur="500"/>
                                        <p:tgtEl>
                                          <p:spTgt spid="9"/>
                                        </p:tgtEl>
                                      </p:cBhvr>
                                    </p:animEffect>
                                  </p:childTnLst>
                                </p:cTn>
                              </p:par>
                              <p:par>
                                <p:cTn id="13" presetID="12" presetClass="entr" presetSubtype="4" fill="hold" grpId="0" nodeType="withEffect">
                                  <p:stCondLst>
                                    <p:cond delay="0"/>
                                  </p:stCondLst>
                                  <p:iterate type="lt">
                                    <p:tmPct val="20000"/>
                                  </p:iterate>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p:tgtEl>
                                          <p:spTgt spid="10"/>
                                        </p:tgtEl>
                                        <p:attrNameLst>
                                          <p:attrName>ppt_y</p:attrName>
                                        </p:attrNameLst>
                                      </p:cBhvr>
                                      <p:tavLst>
                                        <p:tav tm="0">
                                          <p:val>
                                            <p:strVal val="#ppt_y+#ppt_h*1.125000"/>
                                          </p:val>
                                        </p:tav>
                                        <p:tav tm="100000">
                                          <p:val>
                                            <p:strVal val="#ppt_y"/>
                                          </p:val>
                                        </p:tav>
                                      </p:tavLst>
                                    </p:anim>
                                    <p:animEffect transition="in" filter="wipe(up)">
                                      <p:cBhvr>
                                        <p:cTn id="16" dur="500"/>
                                        <p:tgtEl>
                                          <p:spTgt spid="10"/>
                                        </p:tgtEl>
                                      </p:cBhvr>
                                    </p:animEffect>
                                  </p:childTnLst>
                                </p:cTn>
                              </p:par>
                              <p:par>
                                <p:cTn id="17" presetID="12" presetClass="entr" presetSubtype="4" fill="hold" grpId="0" nodeType="withEffect">
                                  <p:stCondLst>
                                    <p:cond delay="0"/>
                                  </p:stCondLst>
                                  <p:iterate type="lt">
                                    <p:tmPct val="20000"/>
                                  </p:iterate>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p:tgtEl>
                                          <p:spTgt spid="11"/>
                                        </p:tgtEl>
                                        <p:attrNameLst>
                                          <p:attrName>ppt_y</p:attrName>
                                        </p:attrNameLst>
                                      </p:cBhvr>
                                      <p:tavLst>
                                        <p:tav tm="0">
                                          <p:val>
                                            <p:strVal val="#ppt_y+#ppt_h*1.125000"/>
                                          </p:val>
                                        </p:tav>
                                        <p:tav tm="100000">
                                          <p:val>
                                            <p:strVal val="#ppt_y"/>
                                          </p:val>
                                        </p:tav>
                                      </p:tavLst>
                                    </p:anim>
                                    <p:animEffect transition="in" filter="wipe(up)">
                                      <p:cBhvr>
                                        <p:cTn id="20" dur="500"/>
                                        <p:tgtEl>
                                          <p:spTgt spid="11"/>
                                        </p:tgtEl>
                                      </p:cBhvr>
                                    </p:animEffect>
                                  </p:childTnLst>
                                </p:cTn>
                              </p:par>
                              <p:par>
                                <p:cTn id="21" presetID="12" presetClass="entr" presetSubtype="4" fill="hold" grpId="0" nodeType="withEffect">
                                  <p:stCondLst>
                                    <p:cond delay="0"/>
                                  </p:stCondLst>
                                  <p:iterate type="lt">
                                    <p:tmPct val="20000"/>
                                  </p:iterate>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p:tgtEl>
                                          <p:spTgt spid="17"/>
                                        </p:tgtEl>
                                        <p:attrNameLst>
                                          <p:attrName>ppt_y</p:attrName>
                                        </p:attrNameLst>
                                      </p:cBhvr>
                                      <p:tavLst>
                                        <p:tav tm="0">
                                          <p:val>
                                            <p:strVal val="#ppt_y+#ppt_h*1.125000"/>
                                          </p:val>
                                        </p:tav>
                                        <p:tav tm="100000">
                                          <p:val>
                                            <p:strVal val="#ppt_y"/>
                                          </p:val>
                                        </p:tav>
                                      </p:tavLst>
                                    </p:anim>
                                    <p:animEffect transition="in" filter="wipe(up)">
                                      <p:cBhvr>
                                        <p:cTn id="24" dur="500"/>
                                        <p:tgtEl>
                                          <p:spTgt spid="17"/>
                                        </p:tgtEl>
                                      </p:cBhvr>
                                    </p:animEffect>
                                  </p:childTnLst>
                                </p:cTn>
                              </p:par>
                              <p:par>
                                <p:cTn id="25" presetID="12" presetClass="entr" presetSubtype="4" fill="hold" grpId="0" nodeType="withEffect">
                                  <p:stCondLst>
                                    <p:cond delay="0"/>
                                  </p:stCondLst>
                                  <p:iterate type="lt">
                                    <p:tmPct val="20000"/>
                                  </p:iterate>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p:tgtEl>
                                          <p:spTgt spid="18"/>
                                        </p:tgtEl>
                                        <p:attrNameLst>
                                          <p:attrName>ppt_y</p:attrName>
                                        </p:attrNameLst>
                                      </p:cBhvr>
                                      <p:tavLst>
                                        <p:tav tm="0">
                                          <p:val>
                                            <p:strVal val="#ppt_y+#ppt_h*1.125000"/>
                                          </p:val>
                                        </p:tav>
                                        <p:tav tm="100000">
                                          <p:val>
                                            <p:strVal val="#ppt_y"/>
                                          </p:val>
                                        </p:tav>
                                      </p:tavLst>
                                    </p:anim>
                                    <p:animEffect transition="in" filter="wipe(up)">
                                      <p:cBhvr>
                                        <p:cTn id="28" dur="500"/>
                                        <p:tgtEl>
                                          <p:spTgt spid="18"/>
                                        </p:tgtEl>
                                      </p:cBhvr>
                                    </p:animEffect>
                                  </p:childTnLst>
                                </p:cTn>
                              </p:par>
                              <p:par>
                                <p:cTn id="29" presetID="12" presetClass="entr" presetSubtype="4" fill="hold" grpId="0" nodeType="withEffect">
                                  <p:stCondLst>
                                    <p:cond delay="0"/>
                                  </p:stCondLst>
                                  <p:iterate type="lt">
                                    <p:tmPct val="20000"/>
                                  </p:iterate>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p:tgtEl>
                                          <p:spTgt spid="19"/>
                                        </p:tgtEl>
                                        <p:attrNameLst>
                                          <p:attrName>ppt_y</p:attrName>
                                        </p:attrNameLst>
                                      </p:cBhvr>
                                      <p:tavLst>
                                        <p:tav tm="0">
                                          <p:val>
                                            <p:strVal val="#ppt_y+#ppt_h*1.125000"/>
                                          </p:val>
                                        </p:tav>
                                        <p:tav tm="100000">
                                          <p:val>
                                            <p:strVal val="#ppt_y"/>
                                          </p:val>
                                        </p:tav>
                                      </p:tavLst>
                                    </p:anim>
                                    <p:animEffect transition="in" filter="wipe(up)">
                                      <p:cBhvr>
                                        <p:cTn id="32" dur="500"/>
                                        <p:tgtEl>
                                          <p:spTgt spid="19"/>
                                        </p:tgtEl>
                                      </p:cBhvr>
                                    </p:animEffect>
                                  </p:childTnLst>
                                </p:cTn>
                              </p:par>
                              <p:par>
                                <p:cTn id="33" presetID="12" presetClass="entr" presetSubtype="4" fill="hold" grpId="0" nodeType="withEffect">
                                  <p:stCondLst>
                                    <p:cond delay="0"/>
                                  </p:stCondLst>
                                  <p:iterate type="lt">
                                    <p:tmPct val="20000"/>
                                  </p:iterate>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500"/>
                                        <p:tgtEl>
                                          <p:spTgt spid="20"/>
                                        </p:tgtEl>
                                        <p:attrNameLst>
                                          <p:attrName>ppt_y</p:attrName>
                                        </p:attrNameLst>
                                      </p:cBhvr>
                                      <p:tavLst>
                                        <p:tav tm="0">
                                          <p:val>
                                            <p:strVal val="#ppt_y+#ppt_h*1.125000"/>
                                          </p:val>
                                        </p:tav>
                                        <p:tav tm="100000">
                                          <p:val>
                                            <p:strVal val="#ppt_y"/>
                                          </p:val>
                                        </p:tav>
                                      </p:tavLst>
                                    </p:anim>
                                    <p:animEffect transition="in" filter="wipe(up)">
                                      <p:cBhvr>
                                        <p:cTn id="36" dur="500"/>
                                        <p:tgtEl>
                                          <p:spTgt spid="20"/>
                                        </p:tgtEl>
                                      </p:cBhvr>
                                    </p:animEffect>
                                  </p:childTnLst>
                                </p:cTn>
                              </p:par>
                            </p:childTnLst>
                          </p:cTn>
                        </p:par>
                        <p:par>
                          <p:cTn id="37" fill="hold">
                            <p:stCondLst>
                              <p:cond delay="1100"/>
                            </p:stCondLst>
                            <p:childTnLst>
                              <p:par>
                                <p:cTn id="38" presetID="2" presetClass="entr" presetSubtype="1" accel="100000" fill="hold" grpId="0" nodeType="afterEffect">
                                  <p:stCondLst>
                                    <p:cond delay="0"/>
                                  </p:stCondLst>
                                  <p:childTnLst>
                                    <p:set>
                                      <p:cBhvr>
                                        <p:cTn id="39" dur="1" fill="hold">
                                          <p:stCondLst>
                                            <p:cond delay="0"/>
                                          </p:stCondLst>
                                        </p:cTn>
                                        <p:tgtEl>
                                          <p:spTgt spid="21"/>
                                        </p:tgtEl>
                                        <p:attrNameLst>
                                          <p:attrName>style.visibility</p:attrName>
                                        </p:attrNameLst>
                                      </p:cBhvr>
                                      <p:to>
                                        <p:strVal val="visible"/>
                                      </p:to>
                                    </p:set>
                                    <p:anim calcmode="lin" valueType="num">
                                      <p:cBhvr additive="base">
                                        <p:cTn id="40" dur="500" fill="hold"/>
                                        <p:tgtEl>
                                          <p:spTgt spid="21"/>
                                        </p:tgtEl>
                                        <p:attrNameLst>
                                          <p:attrName>ppt_x</p:attrName>
                                        </p:attrNameLst>
                                      </p:cBhvr>
                                      <p:tavLst>
                                        <p:tav tm="0">
                                          <p:val>
                                            <p:strVal val="#ppt_x"/>
                                          </p:val>
                                        </p:tav>
                                        <p:tav tm="100000">
                                          <p:val>
                                            <p:strVal val="#ppt_x"/>
                                          </p:val>
                                        </p:tav>
                                      </p:tavLst>
                                    </p:anim>
                                    <p:anim calcmode="lin" valueType="num">
                                      <p:cBhvr additive="base">
                                        <p:cTn id="41"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7" grpId="0"/>
      <p:bldP spid="18" grpId="0"/>
      <p:bldP spid="19" grpId="0"/>
      <p:bldP spid="20" grpId="0"/>
      <p:bldP spid="2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ac77853fd4ed565fbc1e99f15a48e7953e36b29f"/>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204</TotalTime>
  <Words>1171</Words>
  <Application>Microsoft Office PowerPoint</Application>
  <PresentationFormat>自定义</PresentationFormat>
  <Paragraphs>97</Paragraphs>
  <Slides>14</Slides>
  <Notes>0</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Arial</vt:lpstr>
      <vt:lpstr>宋体</vt:lpstr>
      <vt:lpstr>Calibri</vt:lpstr>
      <vt:lpstr>HelveticaNeueLT Pro 67 MdCn</vt:lpstr>
      <vt:lpstr>微软雅黑</vt:lpstr>
      <vt:lpstr>Times New Roman</vt:lpstr>
      <vt:lpstr>华文黑体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DELL</cp:lastModifiedBy>
  <cp:revision>11</cp:revision>
  <dcterms:created xsi:type="dcterms:W3CDTF">2015-12-08T06:12:33Z</dcterms:created>
  <dcterms:modified xsi:type="dcterms:W3CDTF">2016-12-22T11:10:36Z</dcterms:modified>
</cp:coreProperties>
</file>

<file path=docProps/thumbnail.jpeg>
</file>